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4022" r:id="rId3"/>
    <p:sldId id="3965" r:id="rId4"/>
    <p:sldId id="783" r:id="rId5"/>
    <p:sldId id="4001" r:id="rId6"/>
    <p:sldId id="4017" r:id="rId7"/>
    <p:sldId id="4013" r:id="rId8"/>
    <p:sldId id="4018" r:id="rId9"/>
    <p:sldId id="4023" r:id="rId10"/>
    <p:sldId id="4019" r:id="rId11"/>
    <p:sldId id="4007" r:id="rId12"/>
    <p:sldId id="3962" r:id="rId13"/>
    <p:sldId id="4020" r:id="rId14"/>
    <p:sldId id="4008"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9C9BFE-61B0-457E-9BEB-9020FC5B14DE}" v="2" dt="2026-10-03T16:08:55.3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de conno" userId="1d08ea241254a7b3" providerId="LiveId" clId="{240B38FC-8AC0-4B5D-B766-FD1FFBD17BA7}"/>
    <pc:docChg chg="delSld">
      <pc:chgData name="andrea de conno" userId="1d08ea241254a7b3" providerId="LiveId" clId="{240B38FC-8AC0-4B5D-B766-FD1FFBD17BA7}" dt="2026-10-03T16:29:31.453" v="2" actId="47"/>
      <pc:docMkLst>
        <pc:docMk/>
      </pc:docMkLst>
      <pc:sldChg chg="del">
        <pc:chgData name="andrea de conno" userId="1d08ea241254a7b3" providerId="LiveId" clId="{240B38FC-8AC0-4B5D-B766-FD1FFBD17BA7}" dt="2026-10-03T16:29:31.453" v="2" actId="47"/>
        <pc:sldMkLst>
          <pc:docMk/>
          <pc:sldMk cId="3896141021" sldId="460"/>
        </pc:sldMkLst>
      </pc:sldChg>
      <pc:sldChg chg="del">
        <pc:chgData name="andrea de conno" userId="1d08ea241254a7b3" providerId="LiveId" clId="{240B38FC-8AC0-4B5D-B766-FD1FFBD17BA7}" dt="2026-10-03T16:29:29.672" v="1" actId="47"/>
        <pc:sldMkLst>
          <pc:docMk/>
          <pc:sldMk cId="1829313096" sldId="4015"/>
        </pc:sldMkLst>
      </pc:sldChg>
      <pc:sldChg chg="del">
        <pc:chgData name="andrea de conno" userId="1d08ea241254a7b3" providerId="LiveId" clId="{240B38FC-8AC0-4B5D-B766-FD1FFBD17BA7}" dt="2026-10-03T16:29:26.949" v="0" actId="47"/>
        <pc:sldMkLst>
          <pc:docMk/>
          <pc:sldMk cId="1513115891" sldId="402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2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rgbClr val="1F6F78"/>
      <a:srgbClr val="2B5F8E"/>
      <a:srgbClr val="D1622B"/>
      <a:srgbClr val="4F7A8C"/>
      <a:schemeClr val="accent6"/>
    </dgm:fillClrLst>
    <dgm:linClrLst meth="repeat">
      <a:schemeClr val="lt1"/>
    </dgm:linClrLst>
    <dgm:effectClrLst/>
    <dgm:txLinClrLst/>
    <dgm:txFillClrLst/>
    <dgm:txEffectClrLst/>
  </dgm:styleLbl>
  <dgm:styleLbl name="node1NoLn">
    <dgm:fillClrLst meth="repeat">
      <a:srgbClr val="1F6F78"/>
      <a:srgbClr val="2B5F8E"/>
      <a:srgbClr val="D1622B"/>
      <a:srgbClr val="4F7A8C"/>
      <a:schemeClr val="accent6"/>
    </dgm:fillClrLst>
    <dgm:linClrLst meth="repeat">
      <a:schemeClr val="lt1">
        <a:alpha val="0"/>
      </a:schemeClr>
    </dgm:linClrLst>
    <dgm:effectClrLst/>
    <dgm:txLinClrLst/>
    <dgm:txFillClrLst/>
    <dgm:txEffectClrLst/>
  </dgm:styleLbl>
  <dgm:styleLbl name="ltNode1NoLn">
    <dgm:fillClrLst meth="repeat">
      <a:srgbClr val="1F6F78">
        <a:tint val="75000"/>
      </a:srgbClr>
      <a:srgbClr val="2B5F8E">
        <a:tint val="75000"/>
      </a:srgbClr>
      <a:srgbClr val="D1622B">
        <a:tint val="75000"/>
      </a:srgbClr>
      <a:srgbClr val="4F7A8C">
        <a:tint val="75000"/>
      </a:srgb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rgbClr val="1F6F78"/>
      <a:srgbClr val="2B5F8E"/>
      <a:srgbClr val="D1622B"/>
      <a:srgbClr val="4F7A8C"/>
      <a:schemeClr val="accent6"/>
    </dgm:fillClrLst>
    <dgm:linClrLst meth="repeat">
      <a:srgbClr val="1F6F78"/>
      <a:srgbClr val="2B5F8E"/>
      <a:srgbClr val="D1622B"/>
      <a:srgbClr val="4F7A8C"/>
      <a:schemeClr val="accent6"/>
    </dgm:linClrLst>
    <dgm:effectClrLst/>
    <dgm:txLinClrLst/>
    <dgm:txFillClrLst/>
    <dgm:txEffectClrLst/>
  </dgm:styleLbl>
  <dgm:styleLbl name="lnNode1">
    <dgm:fillClrLst meth="repeat">
      <a:srgbClr val="1F6F78"/>
      <a:srgbClr val="2B5F8E"/>
      <a:srgbClr val="D1622B"/>
      <a:srgbClr val="4F7A8C"/>
      <a:schemeClr val="accent6"/>
    </dgm:fillClrLst>
    <dgm:linClrLst meth="repeat">
      <a:schemeClr val="lt1"/>
    </dgm:linClrLst>
    <dgm:effectClrLst/>
    <dgm:txLinClrLst/>
    <dgm:txFillClrLst/>
    <dgm:txEffectClrLst/>
  </dgm:styleLbl>
  <dgm:styleLbl name="vennNode1">
    <dgm:fillClrLst meth="repeat">
      <a:srgbClr val="1F6F78">
        <a:alpha val="50000"/>
      </a:srgbClr>
      <a:srgbClr val="2B5F8E">
        <a:alpha val="50000"/>
      </a:srgbClr>
      <a:srgbClr val="D1622B">
        <a:alpha val="50000"/>
      </a:srgbClr>
      <a:srgbClr val="4F7A8C">
        <a:alpha val="50000"/>
      </a:srgbClr>
      <a:schemeClr val="accent6">
        <a:alpha val="50000"/>
      </a:schemeClr>
    </dgm:fillClrLst>
    <dgm:linClrLst meth="repeat">
      <a:schemeClr val="lt1"/>
    </dgm:linClrLst>
    <dgm:effectClrLst/>
    <dgm:txLinClrLst/>
    <dgm:txFillClrLst/>
    <dgm:txEffectClrLst/>
  </dgm:styleLbl>
  <dgm:styleLbl name="node2">
    <dgm:fillClrLst>
      <a:srgbClr val="1F6F78"/>
    </dgm:fillClrLst>
    <dgm:linClrLst meth="repeat">
      <a:schemeClr val="lt1"/>
    </dgm:linClrLst>
    <dgm:effectClrLst/>
    <dgm:txLinClrLst/>
    <dgm:txFillClrLst/>
    <dgm:txEffectClrLst/>
  </dgm:styleLbl>
  <dgm:styleLbl name="node2NoLn">
    <dgm:fillClrLst>
      <a:srgbClr val="1F6F78"/>
    </dgm:fillClrLst>
    <dgm:linClrLst meth="repeat">
      <a:schemeClr val="lt1">
        <a:alpha val="0"/>
      </a:schemeClr>
    </dgm:linClrLst>
    <dgm:effectClrLst/>
    <dgm:txLinClrLst/>
    <dgm:txFillClrLst/>
    <dgm:txEffectClrLst/>
  </dgm:styleLbl>
  <dgm:styleLbl name="node3">
    <dgm:fillClrLst>
      <a:srgbClr val="2B5F8E"/>
    </dgm:fillClrLst>
    <dgm:linClrLst meth="repeat">
      <a:schemeClr val="lt1"/>
    </dgm:linClrLst>
    <dgm:effectClrLst/>
    <dgm:txLinClrLst/>
    <dgm:txFillClrLst/>
    <dgm:txEffectClrLst/>
  </dgm:styleLbl>
  <dgm:styleLbl name="node3NoLn">
    <dgm:fillClrLst>
      <a:srgbClr val="2B5F8E"/>
    </dgm:fillClrLst>
    <dgm:linClrLst meth="repeat">
      <a:schemeClr val="lt1">
        <a:alpha val="0"/>
      </a:schemeClr>
    </dgm:linClrLst>
    <dgm:effectClrLst/>
    <dgm:txLinClrLst/>
    <dgm:txFillClrLst/>
    <dgm:txEffectClrLst/>
  </dgm:styleLbl>
  <dgm:styleLbl name="node4">
    <dgm:fillClrLst>
      <a:srgbClr val="D1622B"/>
    </dgm:fillClrLst>
    <dgm:linClrLst meth="repeat">
      <a:schemeClr val="lt1"/>
    </dgm:linClrLst>
    <dgm:effectClrLst/>
    <dgm:txLinClrLst/>
    <dgm:txFillClrLst/>
    <dgm:txEffectClrLst/>
  </dgm:styleLbl>
  <dgm:styleLbl name="node4NoLn">
    <dgm:fillClrLst>
      <a:srgbClr val="D1622B"/>
    </dgm:fillClrLst>
    <dgm:linClrLst meth="repeat">
      <a:schemeClr val="lt1">
        <a:alpha val="0"/>
      </a:schemeClr>
    </dgm:linClrLst>
    <dgm:effectClrLst/>
    <dgm:txLinClrLst/>
    <dgm:txFillClrLst/>
    <dgm:txEffectClrLst/>
  </dgm:styleLbl>
  <dgm:styleLbl name="fgImgPlace1">
    <dgm:fillClrLst meth="repeat">
      <a:srgbClr val="1F6F78">
        <a:tint val="50000"/>
      </a:srgbClr>
      <a:srgbClr val="2B5F8E">
        <a:tint val="50000"/>
      </a:srgbClr>
      <a:srgbClr val="D1622B">
        <a:tint val="50000"/>
      </a:srgbClr>
      <a:srgbClr val="4F7A8C">
        <a:tint val="50000"/>
      </a:srgb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rgbClr val="1F6F78">
        <a:tint val="20000"/>
      </a:srgb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rgbClr val="1F6F78">
        <a:tint val="20000"/>
      </a:srgbClr>
    </dgm:fillClrLst>
    <dgm:linClrLst meth="repeat">
      <a:schemeClr val="lt1"/>
    </dgm:linClrLst>
    <dgm:effectClrLst/>
    <dgm:txLinClrLst/>
    <dgm:txFillClrLst meth="repeat">
      <a:schemeClr val="lt1"/>
    </dgm:txFillClrLst>
    <dgm:txEffectClrLst/>
  </dgm:styleLbl>
  <dgm:styleLbl name="sibTrans2D1">
    <dgm:fillClrLst meth="repeat">
      <a:srgbClr val="1F6F78"/>
      <a:srgbClr val="2B5F8E"/>
      <a:srgbClr val="D1622B"/>
      <a:srgbClr val="4F7A8C"/>
      <a:schemeClr val="accent6"/>
    </dgm:fillClrLst>
    <dgm:linClrLst meth="cycle">
      <a:schemeClr val="lt1"/>
    </dgm:linClrLst>
    <dgm:effectClrLst/>
    <dgm:txLinClrLst/>
    <dgm:txFillClrLst/>
    <dgm:txEffectClrLst/>
  </dgm:styleLbl>
  <dgm:styleLbl name="fgSibTrans2D1">
    <dgm:fillClrLst meth="repeat">
      <a:srgbClr val="1F6F78"/>
      <a:srgbClr val="2B5F8E"/>
      <a:srgbClr val="D1622B"/>
      <a:srgbClr val="4F7A8C"/>
      <a:schemeClr val="accent6"/>
    </dgm:fillClrLst>
    <dgm:linClrLst meth="cycle">
      <a:schemeClr val="lt1"/>
    </dgm:linClrLst>
    <dgm:effectClrLst/>
    <dgm:txLinClrLst/>
    <dgm:txFillClrLst meth="repeat">
      <a:schemeClr val="lt1"/>
    </dgm:txFillClrLst>
    <dgm:txEffectClrLst/>
  </dgm:styleLbl>
  <dgm:styleLbl name="bgSibTrans2D1">
    <dgm:fillClrLst meth="repeat">
      <a:srgbClr val="1F6F78"/>
      <a:srgbClr val="2B5F8E"/>
      <a:srgbClr val="D1622B"/>
      <a:srgbClr val="4F7A8C"/>
      <a:schemeClr val="accent6"/>
    </dgm:fillClrLst>
    <dgm:linClrLst meth="cycle">
      <a:schemeClr val="lt1"/>
    </dgm:linClrLst>
    <dgm:effectClrLst/>
    <dgm:txLinClrLst/>
    <dgm:txFillClrLst meth="repeat">
      <a:schemeClr val="lt1"/>
    </dgm:txFillClrLst>
    <dgm:txEffectClrLst/>
  </dgm:styleLbl>
  <dgm:styleLbl name="sibTrans1D1">
    <dgm:fillClrLst meth="repeat">
      <a:srgbClr val="1F6F78"/>
      <a:srgbClr val="2B5F8E"/>
      <a:srgbClr val="D1622B"/>
      <a:srgbClr val="4F7A8C"/>
      <a:schemeClr val="accent6"/>
    </dgm:fillClrLst>
    <dgm:linClrLst meth="repeat">
      <a:srgbClr val="1F6F78"/>
      <a:srgbClr val="2B5F8E"/>
      <a:srgbClr val="D1622B"/>
      <a:srgbClr val="4F7A8C"/>
      <a:schemeClr val="accent6"/>
    </dgm:linClrLst>
    <dgm:effectClrLst/>
    <dgm:txLinClrLst/>
    <dgm:txFillClrLst meth="repeat">
      <a:schemeClr val="tx1"/>
    </dgm:txFillClrLst>
    <dgm:txEffectClrLst/>
  </dgm:styleLbl>
  <dgm:styleLbl name="callout">
    <dgm:fillClrLst meth="repeat">
      <a:srgbClr val="1F6F78"/>
    </dgm:fillClrLst>
    <dgm:linClrLst meth="repeat">
      <a:srgbClr val="1F6F78">
        <a:tint val="50000"/>
      </a:srgb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rgbClr val="1F6F78"/>
    </dgm:fillClrLst>
    <dgm:linClrLst meth="repeat">
      <a:schemeClr val="lt1"/>
    </dgm:linClrLst>
    <dgm:effectClrLst/>
    <dgm:txLinClrLst/>
    <dgm:txFillClrLst/>
    <dgm:txEffectClrLst/>
  </dgm:styleLbl>
  <dgm:styleLbl name="asst2">
    <dgm:fillClrLst>
      <a:srgbClr val="2B5F8E"/>
    </dgm:fillClrLst>
    <dgm:linClrLst meth="repeat">
      <a:schemeClr val="lt1"/>
    </dgm:linClrLst>
    <dgm:effectClrLst/>
    <dgm:txLinClrLst/>
    <dgm:txFillClrLst/>
    <dgm:txEffectClrLst/>
  </dgm:styleLbl>
  <dgm:styleLbl name="asst3">
    <dgm:fillClrLst>
      <a:srgbClr val="D1622B"/>
    </dgm:fillClrLst>
    <dgm:linClrLst meth="repeat">
      <a:schemeClr val="lt1"/>
    </dgm:linClrLst>
    <dgm:effectClrLst/>
    <dgm:txLinClrLst/>
    <dgm:txFillClrLst/>
    <dgm:txEffectClrLst/>
  </dgm:styleLbl>
  <dgm:styleLbl name="asst4">
    <dgm:fillClrLst>
      <a:srgbClr val="4F7A8C"/>
    </dgm:fillClrLst>
    <dgm:linClrLst meth="repeat">
      <a:schemeClr val="lt1"/>
    </dgm:linClrLst>
    <dgm:effectClrLst/>
    <dgm:txLinClrLst/>
    <dgm:txFillClrLst/>
    <dgm:txEffectClrLst/>
  </dgm:styleLbl>
  <dgm:styleLbl name="parChTrans2D1">
    <dgm:fillClrLst meth="repeat">
      <a:srgbClr val="1F6F78"/>
    </dgm:fillClrLst>
    <dgm:linClrLst meth="repeat">
      <a:schemeClr val="lt1"/>
    </dgm:linClrLst>
    <dgm:effectClrLst/>
    <dgm:txLinClrLst/>
    <dgm:txFillClrLst meth="repeat">
      <a:schemeClr val="lt1"/>
    </dgm:txFillClrLst>
    <dgm:txEffectClrLst/>
  </dgm:styleLbl>
  <dgm:styleLbl name="parChTrans2D2">
    <dgm:fillClrLst meth="repeat">
      <a:srgbClr val="2B5F8E"/>
    </dgm:fillClrLst>
    <dgm:linClrLst meth="repeat">
      <a:schemeClr val="lt1"/>
    </dgm:linClrLst>
    <dgm:effectClrLst/>
    <dgm:txLinClrLst/>
    <dgm:txFillClrLst/>
    <dgm:txEffectClrLst/>
  </dgm:styleLbl>
  <dgm:styleLbl name="parChTrans2D3">
    <dgm:fillClrLst meth="repeat">
      <a:srgbClr val="D1622B"/>
    </dgm:fillClrLst>
    <dgm:linClrLst meth="repeat">
      <a:schemeClr val="lt1"/>
    </dgm:linClrLst>
    <dgm:effectClrLst/>
    <dgm:txLinClrLst/>
    <dgm:txFillClrLst/>
    <dgm:txEffectClrLst/>
  </dgm:styleLbl>
  <dgm:styleLbl name="parChTrans2D4">
    <dgm:fillClrLst meth="repeat">
      <a:srgbClr val="4F7A8C"/>
    </dgm:fillClrLst>
    <dgm:linClrLst meth="repeat">
      <a:schemeClr val="lt1"/>
    </dgm:linClrLst>
    <dgm:effectClrLst/>
    <dgm:txLinClrLst/>
    <dgm:txFillClrLst meth="repeat">
      <a:schemeClr val="lt1"/>
    </dgm:txFillClrLst>
    <dgm:txEffectClrLst/>
  </dgm:styleLbl>
  <dgm:styleLbl name="parChTrans1D1">
    <dgm:fillClrLst meth="repeat">
      <a:srgbClr val="1F6F78"/>
    </dgm:fillClrLst>
    <dgm:linClrLst meth="repeat">
      <a:schemeClr val="accent1"/>
    </dgm:linClrLst>
    <dgm:effectClrLst/>
    <dgm:txLinClrLst/>
    <dgm:txFillClrLst meth="repeat">
      <a:schemeClr val="tx1"/>
    </dgm:txFillClrLst>
    <dgm:txEffectClrLst/>
  </dgm:styleLbl>
  <dgm:styleLbl name="parChTrans1D2">
    <dgm:fillClrLst meth="repeat">
      <a:srgbClr val="2B5F8E">
        <a:tint val="90000"/>
      </a:srgbClr>
    </dgm:fillClrLst>
    <dgm:linClrLst meth="repeat">
      <a:srgbClr val="1F6F78"/>
    </dgm:linClrLst>
    <dgm:effectClrLst/>
    <dgm:txLinClrLst/>
    <dgm:txFillClrLst meth="repeat">
      <a:schemeClr val="tx1"/>
    </dgm:txFillClrLst>
    <dgm:txEffectClrLst/>
  </dgm:styleLbl>
  <dgm:styleLbl name="parChTrans1D3">
    <dgm:fillClrLst meth="repeat">
      <a:srgbClr val="D1622B">
        <a:tint val="70000"/>
      </a:srgbClr>
    </dgm:fillClrLst>
    <dgm:linClrLst meth="repeat">
      <a:srgbClr val="2B5F8E"/>
    </dgm:linClrLst>
    <dgm:effectClrLst/>
    <dgm:txLinClrLst/>
    <dgm:txFillClrLst meth="repeat">
      <a:schemeClr val="tx1"/>
    </dgm:txFillClrLst>
    <dgm:txEffectClrLst/>
  </dgm:styleLbl>
  <dgm:styleLbl name="parChTrans1D4">
    <dgm:fillClrLst meth="repeat">
      <a:srgbClr val="4F7A8C">
        <a:tint val="50000"/>
      </a:srgbClr>
    </dgm:fillClrLst>
    <dgm:linClrLst meth="repeat">
      <a:srgbClr val="D1622B"/>
    </dgm:linClrLst>
    <dgm:effectClrLst/>
    <dgm:txLinClrLst/>
    <dgm:txFillClrLst meth="repeat">
      <a:schemeClr val="tx1"/>
    </dgm:txFillClrLst>
    <dgm:txEffectClrLst/>
  </dgm:styleLbl>
  <dgm:styleLbl name="f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Fg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Align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Bg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fg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align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bg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rgbClr val="1F6F78"/>
    </dgm:linClrLst>
    <dgm:effectClrLst/>
    <dgm:txLinClrLst/>
    <dgm:txFillClrLst meth="repeat">
      <a:schemeClr val="dk1"/>
    </dgm:txFillClrLst>
    <dgm:txEffectClrLst/>
  </dgm:styleLbl>
  <dgm:styleLbl name="fgAcc3">
    <dgm:fillClrLst meth="repeat">
      <a:schemeClr val="lt1">
        <a:alpha val="90000"/>
      </a:schemeClr>
    </dgm:fillClrLst>
    <dgm:linClrLst>
      <a:srgbClr val="2B5F8E"/>
    </dgm:linClrLst>
    <dgm:effectClrLst/>
    <dgm:txLinClrLst/>
    <dgm:txFillClrLst meth="repeat">
      <a:schemeClr val="dk1"/>
    </dgm:txFillClrLst>
    <dgm:txEffectClrLst/>
  </dgm:styleLbl>
  <dgm:styleLbl name="fgAcc4">
    <dgm:fillClrLst meth="repeat">
      <a:schemeClr val="lt1">
        <a:alpha val="90000"/>
      </a:schemeClr>
    </dgm:fillClrLst>
    <dgm:linClrLst>
      <a:srgbClr val="D1622B"/>
    </dgm:linClrLst>
    <dgm:effectClrLst/>
    <dgm:txLinClrLst/>
    <dgm:txFillClrLst meth="repeat">
      <a:schemeClr val="dk1"/>
    </dgm:txFillClrLst>
    <dgm:txEffectClrLst/>
  </dgm:styleLbl>
  <dgm:styleLbl name="bgShp">
    <dgm:fillClrLst meth="repeat">
      <a:srgbClr val="1F6F78">
        <a:tint val="40000"/>
      </a:srgbClr>
    </dgm:fillClrLst>
    <dgm:linClrLst meth="repeat">
      <a:schemeClr val="dk1"/>
    </dgm:linClrLst>
    <dgm:effectClrLst/>
    <dgm:txLinClrLst/>
    <dgm:txFillClrLst meth="repeat">
      <a:schemeClr val="dk1"/>
    </dgm:txFillClrLst>
    <dgm:txEffectClrLst/>
  </dgm:styleLbl>
  <dgm:styleLbl name="dkBgShp">
    <dgm:fillClrLst meth="repeat">
      <a:srgbClr val="1F6F78">
        <a:shade val="90000"/>
      </a:srgb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rgbClr val="1F6F78"/>
    </dgm:linClrLst>
    <dgm:effectClrLst/>
    <dgm:txLinClrLst/>
    <dgm:txFillClrLst meth="repeat">
      <a:schemeClr val="lt1"/>
    </dgm:txFillClrLst>
    <dgm:txEffectClrLst/>
  </dgm:styleLbl>
  <dgm:styleLbl name="fgShp">
    <dgm:fillClrLst meth="repeat">
      <a:srgbClr val="1F6F78">
        <a:tint val="40000"/>
      </a:srgb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rgbClr val="1F6F78"/>
      <a:srgbClr val="2B5F8E"/>
      <a:srgbClr val="D1622B"/>
      <a:srgbClr val="4F7A8C"/>
      <a:schemeClr val="accent6"/>
    </dgm:fillClrLst>
    <dgm:linClrLst meth="repeat">
      <a:schemeClr val="lt1"/>
    </dgm:linClrLst>
    <dgm:effectClrLst/>
    <dgm:txLinClrLst/>
    <dgm:txFillClrLst/>
    <dgm:txEffectClrLst/>
  </dgm:styleLbl>
  <dgm:styleLbl name="node1NoLn">
    <dgm:fillClrLst meth="repeat">
      <a:srgbClr val="1F6F78"/>
      <a:srgbClr val="2B5F8E"/>
      <a:srgbClr val="D1622B"/>
      <a:srgbClr val="4F7A8C"/>
      <a:schemeClr val="accent6"/>
    </dgm:fillClrLst>
    <dgm:linClrLst meth="repeat">
      <a:schemeClr val="lt1">
        <a:alpha val="0"/>
      </a:schemeClr>
    </dgm:linClrLst>
    <dgm:effectClrLst/>
    <dgm:txLinClrLst/>
    <dgm:txFillClrLst/>
    <dgm:txEffectClrLst/>
  </dgm:styleLbl>
  <dgm:styleLbl name="ltNode1NoLn">
    <dgm:fillClrLst meth="repeat">
      <a:srgbClr val="1F6F78">
        <a:tint val="75000"/>
      </a:srgbClr>
      <a:srgbClr val="2B5F8E">
        <a:tint val="75000"/>
      </a:srgbClr>
      <a:srgbClr val="D1622B">
        <a:tint val="75000"/>
      </a:srgbClr>
      <a:srgbClr val="4F7A8C">
        <a:tint val="75000"/>
      </a:srgb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rgbClr val="1F6F78"/>
      <a:srgbClr val="2B5F8E"/>
      <a:srgbClr val="D1622B"/>
      <a:srgbClr val="4F7A8C"/>
      <a:schemeClr val="accent6"/>
    </dgm:fillClrLst>
    <dgm:linClrLst meth="repeat">
      <a:srgbClr val="1F6F78"/>
      <a:srgbClr val="2B5F8E"/>
      <a:srgbClr val="D1622B"/>
      <a:srgbClr val="4F7A8C"/>
      <a:schemeClr val="accent6"/>
    </dgm:linClrLst>
    <dgm:effectClrLst/>
    <dgm:txLinClrLst/>
    <dgm:txFillClrLst/>
    <dgm:txEffectClrLst/>
  </dgm:styleLbl>
  <dgm:styleLbl name="lnNode1">
    <dgm:fillClrLst meth="repeat">
      <a:srgbClr val="1F6F78"/>
      <a:srgbClr val="2B5F8E"/>
      <a:srgbClr val="D1622B"/>
      <a:srgbClr val="4F7A8C"/>
      <a:schemeClr val="accent6"/>
    </dgm:fillClrLst>
    <dgm:linClrLst meth="repeat">
      <a:schemeClr val="lt1"/>
    </dgm:linClrLst>
    <dgm:effectClrLst/>
    <dgm:txLinClrLst/>
    <dgm:txFillClrLst/>
    <dgm:txEffectClrLst/>
  </dgm:styleLbl>
  <dgm:styleLbl name="vennNode1">
    <dgm:fillClrLst meth="repeat">
      <a:srgbClr val="1F6F78">
        <a:alpha val="50000"/>
      </a:srgbClr>
      <a:srgbClr val="2B5F8E">
        <a:alpha val="50000"/>
      </a:srgbClr>
      <a:srgbClr val="D1622B">
        <a:alpha val="50000"/>
      </a:srgbClr>
      <a:srgbClr val="4F7A8C">
        <a:alpha val="50000"/>
      </a:srgbClr>
      <a:schemeClr val="accent6">
        <a:alpha val="50000"/>
      </a:schemeClr>
    </dgm:fillClrLst>
    <dgm:linClrLst meth="repeat">
      <a:schemeClr val="lt1"/>
    </dgm:linClrLst>
    <dgm:effectClrLst/>
    <dgm:txLinClrLst/>
    <dgm:txFillClrLst/>
    <dgm:txEffectClrLst/>
  </dgm:styleLbl>
  <dgm:styleLbl name="node2">
    <dgm:fillClrLst>
      <a:srgbClr val="1F6F78"/>
    </dgm:fillClrLst>
    <dgm:linClrLst meth="repeat">
      <a:schemeClr val="lt1"/>
    </dgm:linClrLst>
    <dgm:effectClrLst/>
    <dgm:txLinClrLst/>
    <dgm:txFillClrLst/>
    <dgm:txEffectClrLst/>
  </dgm:styleLbl>
  <dgm:styleLbl name="node2NoLn">
    <dgm:fillClrLst>
      <a:srgbClr val="1F6F78"/>
    </dgm:fillClrLst>
    <dgm:linClrLst meth="repeat">
      <a:schemeClr val="lt1">
        <a:alpha val="0"/>
      </a:schemeClr>
    </dgm:linClrLst>
    <dgm:effectClrLst/>
    <dgm:txLinClrLst/>
    <dgm:txFillClrLst/>
    <dgm:txEffectClrLst/>
  </dgm:styleLbl>
  <dgm:styleLbl name="node3">
    <dgm:fillClrLst>
      <a:srgbClr val="2B5F8E"/>
    </dgm:fillClrLst>
    <dgm:linClrLst meth="repeat">
      <a:schemeClr val="lt1"/>
    </dgm:linClrLst>
    <dgm:effectClrLst/>
    <dgm:txLinClrLst/>
    <dgm:txFillClrLst/>
    <dgm:txEffectClrLst/>
  </dgm:styleLbl>
  <dgm:styleLbl name="node3NoLn">
    <dgm:fillClrLst>
      <a:srgbClr val="2B5F8E"/>
    </dgm:fillClrLst>
    <dgm:linClrLst meth="repeat">
      <a:schemeClr val="lt1">
        <a:alpha val="0"/>
      </a:schemeClr>
    </dgm:linClrLst>
    <dgm:effectClrLst/>
    <dgm:txLinClrLst/>
    <dgm:txFillClrLst/>
    <dgm:txEffectClrLst/>
  </dgm:styleLbl>
  <dgm:styleLbl name="node4">
    <dgm:fillClrLst>
      <a:srgbClr val="D1622B"/>
    </dgm:fillClrLst>
    <dgm:linClrLst meth="repeat">
      <a:schemeClr val="lt1"/>
    </dgm:linClrLst>
    <dgm:effectClrLst/>
    <dgm:txLinClrLst/>
    <dgm:txFillClrLst/>
    <dgm:txEffectClrLst/>
  </dgm:styleLbl>
  <dgm:styleLbl name="node4NoLn">
    <dgm:fillClrLst>
      <a:srgbClr val="D1622B"/>
    </dgm:fillClrLst>
    <dgm:linClrLst meth="repeat">
      <a:schemeClr val="lt1">
        <a:alpha val="0"/>
      </a:schemeClr>
    </dgm:linClrLst>
    <dgm:effectClrLst/>
    <dgm:txLinClrLst/>
    <dgm:txFillClrLst/>
    <dgm:txEffectClrLst/>
  </dgm:styleLbl>
  <dgm:styleLbl name="fgImgPlace1">
    <dgm:fillClrLst meth="repeat">
      <a:srgbClr val="1F6F78">
        <a:tint val="50000"/>
      </a:srgbClr>
      <a:srgbClr val="2B5F8E">
        <a:tint val="50000"/>
      </a:srgbClr>
      <a:srgbClr val="D1622B">
        <a:tint val="50000"/>
      </a:srgbClr>
      <a:srgbClr val="4F7A8C">
        <a:tint val="50000"/>
      </a:srgb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rgbClr val="1F6F78">
        <a:tint val="20000"/>
      </a:srgb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rgbClr val="1F6F78">
        <a:tint val="20000"/>
      </a:srgbClr>
    </dgm:fillClrLst>
    <dgm:linClrLst meth="repeat">
      <a:schemeClr val="lt1"/>
    </dgm:linClrLst>
    <dgm:effectClrLst/>
    <dgm:txLinClrLst/>
    <dgm:txFillClrLst meth="repeat">
      <a:schemeClr val="lt1"/>
    </dgm:txFillClrLst>
    <dgm:txEffectClrLst/>
  </dgm:styleLbl>
  <dgm:styleLbl name="sibTrans2D1">
    <dgm:fillClrLst meth="repeat">
      <a:srgbClr val="1F6F78"/>
      <a:srgbClr val="2B5F8E"/>
      <a:srgbClr val="D1622B"/>
      <a:srgbClr val="4F7A8C"/>
      <a:schemeClr val="accent6"/>
    </dgm:fillClrLst>
    <dgm:linClrLst meth="cycle">
      <a:schemeClr val="lt1"/>
    </dgm:linClrLst>
    <dgm:effectClrLst/>
    <dgm:txLinClrLst/>
    <dgm:txFillClrLst/>
    <dgm:txEffectClrLst/>
  </dgm:styleLbl>
  <dgm:styleLbl name="fgSibTrans2D1">
    <dgm:fillClrLst meth="repeat">
      <a:srgbClr val="1F6F78"/>
      <a:srgbClr val="2B5F8E"/>
      <a:srgbClr val="D1622B"/>
      <a:srgbClr val="4F7A8C"/>
      <a:schemeClr val="accent6"/>
    </dgm:fillClrLst>
    <dgm:linClrLst meth="cycle">
      <a:schemeClr val="lt1"/>
    </dgm:linClrLst>
    <dgm:effectClrLst/>
    <dgm:txLinClrLst/>
    <dgm:txFillClrLst meth="repeat">
      <a:schemeClr val="lt1"/>
    </dgm:txFillClrLst>
    <dgm:txEffectClrLst/>
  </dgm:styleLbl>
  <dgm:styleLbl name="bgSibTrans2D1">
    <dgm:fillClrLst meth="repeat">
      <a:srgbClr val="1F6F78"/>
      <a:srgbClr val="2B5F8E"/>
      <a:srgbClr val="D1622B"/>
      <a:srgbClr val="4F7A8C"/>
      <a:schemeClr val="accent6"/>
    </dgm:fillClrLst>
    <dgm:linClrLst meth="cycle">
      <a:schemeClr val="lt1"/>
    </dgm:linClrLst>
    <dgm:effectClrLst/>
    <dgm:txLinClrLst/>
    <dgm:txFillClrLst meth="repeat">
      <a:schemeClr val="lt1"/>
    </dgm:txFillClrLst>
    <dgm:txEffectClrLst/>
  </dgm:styleLbl>
  <dgm:styleLbl name="sibTrans1D1">
    <dgm:fillClrLst meth="repeat">
      <a:srgbClr val="1F6F78"/>
      <a:srgbClr val="2B5F8E"/>
      <a:srgbClr val="D1622B"/>
      <a:srgbClr val="4F7A8C"/>
      <a:schemeClr val="accent6"/>
    </dgm:fillClrLst>
    <dgm:linClrLst meth="repeat">
      <a:srgbClr val="1F6F78"/>
      <a:srgbClr val="2B5F8E"/>
      <a:srgbClr val="D1622B"/>
      <a:srgbClr val="4F7A8C"/>
      <a:schemeClr val="accent6"/>
    </dgm:linClrLst>
    <dgm:effectClrLst/>
    <dgm:txLinClrLst/>
    <dgm:txFillClrLst meth="repeat">
      <a:schemeClr val="tx1"/>
    </dgm:txFillClrLst>
    <dgm:txEffectClrLst/>
  </dgm:styleLbl>
  <dgm:styleLbl name="callout">
    <dgm:fillClrLst meth="repeat">
      <a:srgbClr val="1F6F78"/>
    </dgm:fillClrLst>
    <dgm:linClrLst meth="repeat">
      <a:srgbClr val="1F6F78">
        <a:tint val="50000"/>
      </a:srgb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rgbClr val="1F6F78"/>
    </dgm:fillClrLst>
    <dgm:linClrLst meth="repeat">
      <a:schemeClr val="lt1"/>
    </dgm:linClrLst>
    <dgm:effectClrLst/>
    <dgm:txLinClrLst/>
    <dgm:txFillClrLst/>
    <dgm:txEffectClrLst/>
  </dgm:styleLbl>
  <dgm:styleLbl name="asst2">
    <dgm:fillClrLst>
      <a:srgbClr val="2B5F8E"/>
    </dgm:fillClrLst>
    <dgm:linClrLst meth="repeat">
      <a:schemeClr val="lt1"/>
    </dgm:linClrLst>
    <dgm:effectClrLst/>
    <dgm:txLinClrLst/>
    <dgm:txFillClrLst/>
    <dgm:txEffectClrLst/>
  </dgm:styleLbl>
  <dgm:styleLbl name="asst3">
    <dgm:fillClrLst>
      <a:srgbClr val="D1622B"/>
    </dgm:fillClrLst>
    <dgm:linClrLst meth="repeat">
      <a:schemeClr val="lt1"/>
    </dgm:linClrLst>
    <dgm:effectClrLst/>
    <dgm:txLinClrLst/>
    <dgm:txFillClrLst/>
    <dgm:txEffectClrLst/>
  </dgm:styleLbl>
  <dgm:styleLbl name="asst4">
    <dgm:fillClrLst>
      <a:srgbClr val="4F7A8C"/>
    </dgm:fillClrLst>
    <dgm:linClrLst meth="repeat">
      <a:schemeClr val="lt1"/>
    </dgm:linClrLst>
    <dgm:effectClrLst/>
    <dgm:txLinClrLst/>
    <dgm:txFillClrLst/>
    <dgm:txEffectClrLst/>
  </dgm:styleLbl>
  <dgm:styleLbl name="parChTrans2D1">
    <dgm:fillClrLst meth="repeat">
      <a:srgbClr val="1F6F78"/>
    </dgm:fillClrLst>
    <dgm:linClrLst meth="repeat">
      <a:schemeClr val="lt1"/>
    </dgm:linClrLst>
    <dgm:effectClrLst/>
    <dgm:txLinClrLst/>
    <dgm:txFillClrLst meth="repeat">
      <a:schemeClr val="lt1"/>
    </dgm:txFillClrLst>
    <dgm:txEffectClrLst/>
  </dgm:styleLbl>
  <dgm:styleLbl name="parChTrans2D2">
    <dgm:fillClrLst meth="repeat">
      <a:srgbClr val="2B5F8E"/>
    </dgm:fillClrLst>
    <dgm:linClrLst meth="repeat">
      <a:schemeClr val="lt1"/>
    </dgm:linClrLst>
    <dgm:effectClrLst/>
    <dgm:txLinClrLst/>
    <dgm:txFillClrLst/>
    <dgm:txEffectClrLst/>
  </dgm:styleLbl>
  <dgm:styleLbl name="parChTrans2D3">
    <dgm:fillClrLst meth="repeat">
      <a:srgbClr val="D1622B"/>
    </dgm:fillClrLst>
    <dgm:linClrLst meth="repeat">
      <a:schemeClr val="lt1"/>
    </dgm:linClrLst>
    <dgm:effectClrLst/>
    <dgm:txLinClrLst/>
    <dgm:txFillClrLst/>
    <dgm:txEffectClrLst/>
  </dgm:styleLbl>
  <dgm:styleLbl name="parChTrans2D4">
    <dgm:fillClrLst meth="repeat">
      <a:srgbClr val="4F7A8C"/>
    </dgm:fillClrLst>
    <dgm:linClrLst meth="repeat">
      <a:schemeClr val="lt1"/>
    </dgm:linClrLst>
    <dgm:effectClrLst/>
    <dgm:txLinClrLst/>
    <dgm:txFillClrLst meth="repeat">
      <a:schemeClr val="lt1"/>
    </dgm:txFillClrLst>
    <dgm:txEffectClrLst/>
  </dgm:styleLbl>
  <dgm:styleLbl name="parChTrans1D1">
    <dgm:fillClrLst meth="repeat">
      <a:srgbClr val="1F6F78"/>
    </dgm:fillClrLst>
    <dgm:linClrLst meth="repeat">
      <a:schemeClr val="accent1"/>
    </dgm:linClrLst>
    <dgm:effectClrLst/>
    <dgm:txLinClrLst/>
    <dgm:txFillClrLst meth="repeat">
      <a:schemeClr val="tx1"/>
    </dgm:txFillClrLst>
    <dgm:txEffectClrLst/>
  </dgm:styleLbl>
  <dgm:styleLbl name="parChTrans1D2">
    <dgm:fillClrLst meth="repeat">
      <a:srgbClr val="2B5F8E">
        <a:tint val="90000"/>
      </a:srgbClr>
    </dgm:fillClrLst>
    <dgm:linClrLst meth="repeat">
      <a:srgbClr val="1F6F78"/>
    </dgm:linClrLst>
    <dgm:effectClrLst/>
    <dgm:txLinClrLst/>
    <dgm:txFillClrLst meth="repeat">
      <a:schemeClr val="tx1"/>
    </dgm:txFillClrLst>
    <dgm:txEffectClrLst/>
  </dgm:styleLbl>
  <dgm:styleLbl name="parChTrans1D3">
    <dgm:fillClrLst meth="repeat">
      <a:srgbClr val="D1622B">
        <a:tint val="70000"/>
      </a:srgbClr>
    </dgm:fillClrLst>
    <dgm:linClrLst meth="repeat">
      <a:srgbClr val="2B5F8E"/>
    </dgm:linClrLst>
    <dgm:effectClrLst/>
    <dgm:txLinClrLst/>
    <dgm:txFillClrLst meth="repeat">
      <a:schemeClr val="tx1"/>
    </dgm:txFillClrLst>
    <dgm:txEffectClrLst/>
  </dgm:styleLbl>
  <dgm:styleLbl name="parChTrans1D4">
    <dgm:fillClrLst meth="repeat">
      <a:srgbClr val="4F7A8C">
        <a:tint val="50000"/>
      </a:srgbClr>
    </dgm:fillClrLst>
    <dgm:linClrLst meth="repeat">
      <a:srgbClr val="D1622B"/>
    </dgm:linClrLst>
    <dgm:effectClrLst/>
    <dgm:txLinClrLst/>
    <dgm:txFillClrLst meth="repeat">
      <a:schemeClr val="tx1"/>
    </dgm:txFillClrLst>
    <dgm:txEffectClrLst/>
  </dgm:styleLbl>
  <dgm:styleLbl name="f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Fg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Align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solidBgAcc1">
    <dgm:fillClrLst meth="repeat">
      <a:schemeClr val="lt1"/>
    </dgm:fillClrLst>
    <dgm:linClrLst meth="repeat">
      <a:srgbClr val="1F6F78"/>
      <a:srgbClr val="2B5F8E"/>
      <a:srgbClr val="D1622B"/>
      <a:srgbClr val="4F7A8C"/>
      <a:schemeClr val="accent6"/>
    </dgm:linClrLst>
    <dgm:effectClrLst/>
    <dgm:txLinClrLst/>
    <dgm:txFillClrLst meth="repeat">
      <a:schemeClr val="dk1"/>
    </dgm:txFillClrLst>
    <dgm:txEffectClrLst/>
  </dgm:styleLbl>
  <dgm:styleLbl name="fg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align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bgAccFollowNode1">
    <dgm:fill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fillClrLst>
    <dgm:linClrLst meth="repeat">
      <a:srgbClr val="1F6F78">
        <a:tint val="40000"/>
        <a:alpha val="90000"/>
      </a:srgbClr>
      <a:srgbClr val="2B5F8E">
        <a:tint val="40000"/>
        <a:alpha val="90000"/>
      </a:srgbClr>
      <a:srgbClr val="D1622B">
        <a:tint val="40000"/>
        <a:alpha val="90000"/>
      </a:srgbClr>
      <a:srgbClr val="4F7A8C">
        <a:tint val="40000"/>
        <a:alpha val="90000"/>
      </a:srgb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rgbClr val="1F6F78"/>
    </dgm:linClrLst>
    <dgm:effectClrLst/>
    <dgm:txLinClrLst/>
    <dgm:txFillClrLst meth="repeat">
      <a:schemeClr val="dk1"/>
    </dgm:txFillClrLst>
    <dgm:txEffectClrLst/>
  </dgm:styleLbl>
  <dgm:styleLbl name="fgAcc3">
    <dgm:fillClrLst meth="repeat">
      <a:schemeClr val="lt1">
        <a:alpha val="90000"/>
      </a:schemeClr>
    </dgm:fillClrLst>
    <dgm:linClrLst>
      <a:srgbClr val="2B5F8E"/>
    </dgm:linClrLst>
    <dgm:effectClrLst/>
    <dgm:txLinClrLst/>
    <dgm:txFillClrLst meth="repeat">
      <a:schemeClr val="dk1"/>
    </dgm:txFillClrLst>
    <dgm:txEffectClrLst/>
  </dgm:styleLbl>
  <dgm:styleLbl name="fgAcc4">
    <dgm:fillClrLst meth="repeat">
      <a:schemeClr val="lt1">
        <a:alpha val="90000"/>
      </a:schemeClr>
    </dgm:fillClrLst>
    <dgm:linClrLst>
      <a:srgbClr val="D1622B"/>
    </dgm:linClrLst>
    <dgm:effectClrLst/>
    <dgm:txLinClrLst/>
    <dgm:txFillClrLst meth="repeat">
      <a:schemeClr val="dk1"/>
    </dgm:txFillClrLst>
    <dgm:txEffectClrLst/>
  </dgm:styleLbl>
  <dgm:styleLbl name="bgShp">
    <dgm:fillClrLst meth="repeat">
      <a:srgbClr val="1F6F78">
        <a:tint val="40000"/>
      </a:srgbClr>
    </dgm:fillClrLst>
    <dgm:linClrLst meth="repeat">
      <a:schemeClr val="dk1"/>
    </dgm:linClrLst>
    <dgm:effectClrLst/>
    <dgm:txLinClrLst/>
    <dgm:txFillClrLst meth="repeat">
      <a:schemeClr val="dk1"/>
    </dgm:txFillClrLst>
    <dgm:txEffectClrLst/>
  </dgm:styleLbl>
  <dgm:styleLbl name="dkBgShp">
    <dgm:fillClrLst meth="repeat">
      <a:srgbClr val="1F6F78">
        <a:shade val="90000"/>
      </a:srgb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rgbClr val="1F6F78"/>
    </dgm:linClrLst>
    <dgm:effectClrLst/>
    <dgm:txLinClrLst/>
    <dgm:txFillClrLst meth="repeat">
      <a:schemeClr val="lt1"/>
    </dgm:txFillClrLst>
    <dgm:txEffectClrLst/>
  </dgm:styleLbl>
  <dgm:styleLbl name="fgShp">
    <dgm:fillClrLst meth="repeat">
      <a:srgbClr val="1F6F78">
        <a:tint val="40000"/>
      </a:srgb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337F722-C668-47CB-BF4D-1FBA37B9B0DD}" type="doc">
      <dgm:prSet loTypeId="urn:microsoft.com/office/officeart/2005/8/layout/cycle2#5" loCatId="cycle" qsTypeId="urn:microsoft.com/office/officeart/2005/8/quickstyle/simple1#51" qsCatId="simple" csTypeId="urn:microsoft.com/office/officeart/2005/8/colors/colorful1#26" csCatId="colorful" phldr="1"/>
      <dgm:spPr/>
      <dgm:t>
        <a:bodyPr/>
        <a:lstStyle/>
        <a:p>
          <a:endParaRPr lang="it-IT"/>
        </a:p>
      </dgm:t>
    </dgm:pt>
    <dgm:pt modelId="{0456AB54-65D1-4366-B27A-582B487DE85C}">
      <dgm:prSet phldrT="[Testo]" phldr="0" custT="1"/>
      <dgm:spPr/>
      <dgm:t>
        <a:bodyPr/>
        <a:lstStyle/>
        <a:p>
          <a:r>
            <a:rPr lang="it-IT" sz="1200"/>
            <a:t>Equipe </a:t>
          </a:r>
        </a:p>
      </dgm:t>
    </dgm:pt>
    <dgm:pt modelId="{ED003228-3226-4A39-A3FA-F893FADCA803}" type="parTrans" cxnId="{F66FDD1D-C738-4DB2-8DB3-03007B815B9B}">
      <dgm:prSet/>
      <dgm:spPr/>
      <dgm:t>
        <a:bodyPr/>
        <a:lstStyle/>
        <a:p>
          <a:endParaRPr lang="it-IT" sz="1200"/>
        </a:p>
      </dgm:t>
    </dgm:pt>
    <dgm:pt modelId="{E9821247-9B01-400B-BB41-0FD58B0B8352}" type="sibTrans" cxnId="{F66FDD1D-C738-4DB2-8DB3-03007B815B9B}">
      <dgm:prSet custT="1"/>
      <dgm:spPr/>
      <dgm:t>
        <a:bodyPr/>
        <a:lstStyle/>
        <a:p>
          <a:endParaRPr lang="it-IT" sz="1200"/>
        </a:p>
      </dgm:t>
    </dgm:pt>
    <dgm:pt modelId="{2687CA6B-4DDF-4ACD-8002-B0B282DF9BC6}">
      <dgm:prSet phldrT="[Testo]" phldr="0" custT="1"/>
      <dgm:spPr/>
      <dgm:t>
        <a:bodyPr/>
        <a:lstStyle/>
        <a:p>
          <a:r>
            <a:rPr lang="it-IT" sz="1200"/>
            <a:t>Progetto personalizzato </a:t>
          </a:r>
        </a:p>
      </dgm:t>
    </dgm:pt>
    <dgm:pt modelId="{214CBD43-D3FB-4CC0-8C5E-FCBA1F6C8A94}" type="parTrans" cxnId="{42ECA0FA-9474-432F-9490-29472633FCB4}">
      <dgm:prSet/>
      <dgm:spPr/>
      <dgm:t>
        <a:bodyPr/>
        <a:lstStyle/>
        <a:p>
          <a:endParaRPr lang="it-IT" sz="1200"/>
        </a:p>
      </dgm:t>
    </dgm:pt>
    <dgm:pt modelId="{727740D6-2205-4C02-AD0D-333E45F906CD}" type="sibTrans" cxnId="{42ECA0FA-9474-432F-9490-29472633FCB4}">
      <dgm:prSet custT="1"/>
      <dgm:spPr/>
      <dgm:t>
        <a:bodyPr/>
        <a:lstStyle/>
        <a:p>
          <a:endParaRPr lang="it-IT" sz="1200"/>
        </a:p>
      </dgm:t>
    </dgm:pt>
    <dgm:pt modelId="{C11AED78-57AD-4761-8E77-5C547B904F2B}">
      <dgm:prSet phldrT="[Testo]" phldr="0" custT="1"/>
      <dgm:spPr/>
      <dgm:t>
        <a:bodyPr/>
        <a:lstStyle/>
        <a:p>
          <a:r>
            <a:rPr lang="it-IT" sz="1200"/>
            <a:t>Reti </a:t>
          </a:r>
        </a:p>
      </dgm:t>
    </dgm:pt>
    <dgm:pt modelId="{B75B1F1E-8E76-499B-9A7C-347C9E4CD637}" type="parTrans" cxnId="{D6B14040-6445-4FD2-A017-249EC6731B5A}">
      <dgm:prSet/>
      <dgm:spPr/>
      <dgm:t>
        <a:bodyPr/>
        <a:lstStyle/>
        <a:p>
          <a:endParaRPr lang="it-IT" sz="1200"/>
        </a:p>
      </dgm:t>
    </dgm:pt>
    <dgm:pt modelId="{F261B33E-B320-4F71-AA6C-92F1C5742569}" type="sibTrans" cxnId="{D6B14040-6445-4FD2-A017-249EC6731B5A}">
      <dgm:prSet custT="1"/>
      <dgm:spPr/>
      <dgm:t>
        <a:bodyPr/>
        <a:lstStyle/>
        <a:p>
          <a:endParaRPr lang="it-IT" sz="1200"/>
        </a:p>
      </dgm:t>
    </dgm:pt>
    <dgm:pt modelId="{9D2B5799-27C3-4BDA-9A9B-66E03923C259}">
      <dgm:prSet phldrT="[Testo]" phldr="0" custT="1"/>
      <dgm:spPr/>
      <dgm:t>
        <a:bodyPr/>
        <a:lstStyle/>
        <a:p>
          <a:r>
            <a:rPr lang="it-IT" sz="1200"/>
            <a:t>Persona </a:t>
          </a:r>
        </a:p>
      </dgm:t>
    </dgm:pt>
    <dgm:pt modelId="{F2DCE20A-D922-4615-9051-9727C1573DE0}" type="parTrans" cxnId="{CEBB9E70-AEF2-4B3E-B959-C16CBF0AB5CF}">
      <dgm:prSet/>
      <dgm:spPr/>
      <dgm:t>
        <a:bodyPr/>
        <a:lstStyle/>
        <a:p>
          <a:endParaRPr lang="it-IT" sz="1200"/>
        </a:p>
      </dgm:t>
    </dgm:pt>
    <dgm:pt modelId="{9C163244-6ED3-40EE-906C-DA28FDD51179}" type="sibTrans" cxnId="{CEBB9E70-AEF2-4B3E-B959-C16CBF0AB5CF}">
      <dgm:prSet custT="1"/>
      <dgm:spPr/>
      <dgm:t>
        <a:bodyPr/>
        <a:lstStyle/>
        <a:p>
          <a:endParaRPr lang="it-IT" sz="1200"/>
        </a:p>
      </dgm:t>
    </dgm:pt>
    <dgm:pt modelId="{1FE59D4F-DF60-41EE-A314-2B9F6F05880A}" type="pres">
      <dgm:prSet presAssocID="{7337F722-C668-47CB-BF4D-1FBA37B9B0DD}" presName="cycle" presStyleCnt="0">
        <dgm:presLayoutVars>
          <dgm:dir/>
          <dgm:resizeHandles val="exact"/>
        </dgm:presLayoutVars>
      </dgm:prSet>
      <dgm:spPr/>
    </dgm:pt>
    <dgm:pt modelId="{4F3EB1F5-F751-41D8-8209-41F29361854E}" type="pres">
      <dgm:prSet presAssocID="{0456AB54-65D1-4366-B27A-582B487DE85C}" presName="node" presStyleLbl="node1" presStyleIdx="0" presStyleCnt="4">
        <dgm:presLayoutVars>
          <dgm:bulletEnabled val="1"/>
        </dgm:presLayoutVars>
      </dgm:prSet>
      <dgm:spPr/>
    </dgm:pt>
    <dgm:pt modelId="{40880D1B-02C5-409F-8819-63FC37E46F8D}" type="pres">
      <dgm:prSet presAssocID="{E9821247-9B01-400B-BB41-0FD58B0B8352}" presName="sibTrans" presStyleLbl="sibTrans2D1" presStyleIdx="0" presStyleCnt="4"/>
      <dgm:spPr/>
    </dgm:pt>
    <dgm:pt modelId="{FC606ED4-2C14-494B-8D2F-47CAAC6629E9}" type="pres">
      <dgm:prSet presAssocID="{E9821247-9B01-400B-BB41-0FD58B0B8352}" presName="connectorText" presStyleLbl="sibTrans2D1" presStyleIdx="0" presStyleCnt="4"/>
      <dgm:spPr/>
    </dgm:pt>
    <dgm:pt modelId="{2111D5A9-B488-4B85-8505-0405B1F453D2}" type="pres">
      <dgm:prSet presAssocID="{2687CA6B-4DDF-4ACD-8002-B0B282DF9BC6}" presName="node" presStyleLbl="node1" presStyleIdx="1" presStyleCnt="4">
        <dgm:presLayoutVars>
          <dgm:bulletEnabled val="1"/>
        </dgm:presLayoutVars>
      </dgm:prSet>
      <dgm:spPr/>
    </dgm:pt>
    <dgm:pt modelId="{173821B7-51DD-47A8-BC18-632110101BD8}" type="pres">
      <dgm:prSet presAssocID="{727740D6-2205-4C02-AD0D-333E45F906CD}" presName="sibTrans" presStyleLbl="sibTrans2D1" presStyleIdx="1" presStyleCnt="4"/>
      <dgm:spPr/>
    </dgm:pt>
    <dgm:pt modelId="{D89CDB6A-CD79-4E43-BC08-6572B397306B}" type="pres">
      <dgm:prSet presAssocID="{727740D6-2205-4C02-AD0D-333E45F906CD}" presName="connectorText" presStyleLbl="sibTrans2D1" presStyleIdx="1" presStyleCnt="4"/>
      <dgm:spPr/>
    </dgm:pt>
    <dgm:pt modelId="{5FA83A7C-6E75-4A21-9D24-038F83A3CBEF}" type="pres">
      <dgm:prSet presAssocID="{C11AED78-57AD-4761-8E77-5C547B904F2B}" presName="node" presStyleLbl="node1" presStyleIdx="2" presStyleCnt="4">
        <dgm:presLayoutVars>
          <dgm:bulletEnabled val="1"/>
        </dgm:presLayoutVars>
      </dgm:prSet>
      <dgm:spPr/>
    </dgm:pt>
    <dgm:pt modelId="{171F46FB-6B4F-4478-AD8A-74FEA147C3E8}" type="pres">
      <dgm:prSet presAssocID="{F261B33E-B320-4F71-AA6C-92F1C5742569}" presName="sibTrans" presStyleLbl="sibTrans2D1" presStyleIdx="2" presStyleCnt="4"/>
      <dgm:spPr/>
    </dgm:pt>
    <dgm:pt modelId="{5AB4FEF0-742C-46BD-B095-F3B6FD0648B4}" type="pres">
      <dgm:prSet presAssocID="{F261B33E-B320-4F71-AA6C-92F1C5742569}" presName="connectorText" presStyleLbl="sibTrans2D1" presStyleIdx="2" presStyleCnt="4"/>
      <dgm:spPr/>
    </dgm:pt>
    <dgm:pt modelId="{A8CEDD13-6E7F-41FB-A937-8D08D2CEC207}" type="pres">
      <dgm:prSet presAssocID="{9D2B5799-27C3-4BDA-9A9B-66E03923C259}" presName="node" presStyleLbl="node1" presStyleIdx="3" presStyleCnt="4">
        <dgm:presLayoutVars>
          <dgm:bulletEnabled val="1"/>
        </dgm:presLayoutVars>
      </dgm:prSet>
      <dgm:spPr/>
    </dgm:pt>
    <dgm:pt modelId="{543A0156-5899-4F23-9793-E0EDD9845967}" type="pres">
      <dgm:prSet presAssocID="{9C163244-6ED3-40EE-906C-DA28FDD51179}" presName="sibTrans" presStyleLbl="sibTrans2D1" presStyleIdx="3" presStyleCnt="4"/>
      <dgm:spPr/>
    </dgm:pt>
    <dgm:pt modelId="{7093FD0C-FF11-4C17-91CD-82F1F783488C}" type="pres">
      <dgm:prSet presAssocID="{9C163244-6ED3-40EE-906C-DA28FDD51179}" presName="connectorText" presStyleLbl="sibTrans2D1" presStyleIdx="3" presStyleCnt="4"/>
      <dgm:spPr/>
    </dgm:pt>
  </dgm:ptLst>
  <dgm:cxnLst>
    <dgm:cxn modelId="{81CC350E-0788-4357-8247-85F7C776D029}" type="presOf" srcId="{E9821247-9B01-400B-BB41-0FD58B0B8352}" destId="{40880D1B-02C5-409F-8819-63FC37E46F8D}" srcOrd="0" destOrd="0" presId="urn:microsoft.com/office/officeart/2005/8/layout/cycle2#5"/>
    <dgm:cxn modelId="{095AB11C-4289-4BDB-9AE1-615CDDAB5BB9}" type="presOf" srcId="{9C163244-6ED3-40EE-906C-DA28FDD51179}" destId="{543A0156-5899-4F23-9793-E0EDD9845967}" srcOrd="0" destOrd="0" presId="urn:microsoft.com/office/officeart/2005/8/layout/cycle2#5"/>
    <dgm:cxn modelId="{F66FDD1D-C738-4DB2-8DB3-03007B815B9B}" srcId="{7337F722-C668-47CB-BF4D-1FBA37B9B0DD}" destId="{0456AB54-65D1-4366-B27A-582B487DE85C}" srcOrd="0" destOrd="0" parTransId="{ED003228-3226-4A39-A3FA-F893FADCA803}" sibTransId="{E9821247-9B01-400B-BB41-0FD58B0B8352}"/>
    <dgm:cxn modelId="{90804621-777C-4098-8BE9-18CC2F22C302}" type="presOf" srcId="{0456AB54-65D1-4366-B27A-582B487DE85C}" destId="{4F3EB1F5-F751-41D8-8209-41F29361854E}" srcOrd="0" destOrd="0" presId="urn:microsoft.com/office/officeart/2005/8/layout/cycle2#5"/>
    <dgm:cxn modelId="{D6B14040-6445-4FD2-A017-249EC6731B5A}" srcId="{7337F722-C668-47CB-BF4D-1FBA37B9B0DD}" destId="{C11AED78-57AD-4761-8E77-5C547B904F2B}" srcOrd="2" destOrd="0" parTransId="{B75B1F1E-8E76-499B-9A7C-347C9E4CD637}" sibTransId="{F261B33E-B320-4F71-AA6C-92F1C5742569}"/>
    <dgm:cxn modelId="{0891C95C-78C3-4840-AB97-F84A7468ACE1}" type="presOf" srcId="{9D2B5799-27C3-4BDA-9A9B-66E03923C259}" destId="{A8CEDD13-6E7F-41FB-A937-8D08D2CEC207}" srcOrd="0" destOrd="0" presId="urn:microsoft.com/office/officeart/2005/8/layout/cycle2#5"/>
    <dgm:cxn modelId="{CEBB9E70-AEF2-4B3E-B959-C16CBF0AB5CF}" srcId="{7337F722-C668-47CB-BF4D-1FBA37B9B0DD}" destId="{9D2B5799-27C3-4BDA-9A9B-66E03923C259}" srcOrd="3" destOrd="0" parTransId="{F2DCE20A-D922-4615-9051-9727C1573DE0}" sibTransId="{9C163244-6ED3-40EE-906C-DA28FDD51179}"/>
    <dgm:cxn modelId="{C400B879-2BF3-441A-96C0-1BAB8027AD2B}" type="presOf" srcId="{F261B33E-B320-4F71-AA6C-92F1C5742569}" destId="{5AB4FEF0-742C-46BD-B095-F3B6FD0648B4}" srcOrd="1" destOrd="0" presId="urn:microsoft.com/office/officeart/2005/8/layout/cycle2#5"/>
    <dgm:cxn modelId="{48F6EF93-6C10-4496-9EA6-44DF0EA5C063}" type="presOf" srcId="{9C163244-6ED3-40EE-906C-DA28FDD51179}" destId="{7093FD0C-FF11-4C17-91CD-82F1F783488C}" srcOrd="1" destOrd="0" presId="urn:microsoft.com/office/officeart/2005/8/layout/cycle2#5"/>
    <dgm:cxn modelId="{247B999E-E616-4B37-8F33-9747F839313E}" type="presOf" srcId="{C11AED78-57AD-4761-8E77-5C547B904F2B}" destId="{5FA83A7C-6E75-4A21-9D24-038F83A3CBEF}" srcOrd="0" destOrd="0" presId="urn:microsoft.com/office/officeart/2005/8/layout/cycle2#5"/>
    <dgm:cxn modelId="{D9A058B2-AC4C-4825-B277-B5C3FC697BA3}" type="presOf" srcId="{2687CA6B-4DDF-4ACD-8002-B0B282DF9BC6}" destId="{2111D5A9-B488-4B85-8505-0405B1F453D2}" srcOrd="0" destOrd="0" presId="urn:microsoft.com/office/officeart/2005/8/layout/cycle2#5"/>
    <dgm:cxn modelId="{D3AC9AB4-900B-494A-B926-5541D4080C24}" type="presOf" srcId="{E9821247-9B01-400B-BB41-0FD58B0B8352}" destId="{FC606ED4-2C14-494B-8D2F-47CAAC6629E9}" srcOrd="1" destOrd="0" presId="urn:microsoft.com/office/officeart/2005/8/layout/cycle2#5"/>
    <dgm:cxn modelId="{3DB174C6-21DF-486D-A1C9-F5A339AA6D26}" type="presOf" srcId="{727740D6-2205-4C02-AD0D-333E45F906CD}" destId="{173821B7-51DD-47A8-BC18-632110101BD8}" srcOrd="0" destOrd="0" presId="urn:microsoft.com/office/officeart/2005/8/layout/cycle2#5"/>
    <dgm:cxn modelId="{038F2BDD-2074-4D00-8F15-E6CCC4D5ADA2}" type="presOf" srcId="{727740D6-2205-4C02-AD0D-333E45F906CD}" destId="{D89CDB6A-CD79-4E43-BC08-6572B397306B}" srcOrd="1" destOrd="0" presId="urn:microsoft.com/office/officeart/2005/8/layout/cycle2#5"/>
    <dgm:cxn modelId="{E8C735E8-6A54-41DC-A672-D3602D57029B}" type="presOf" srcId="{7337F722-C668-47CB-BF4D-1FBA37B9B0DD}" destId="{1FE59D4F-DF60-41EE-A314-2B9F6F05880A}" srcOrd="0" destOrd="0" presId="urn:microsoft.com/office/officeart/2005/8/layout/cycle2#5"/>
    <dgm:cxn modelId="{FF2BDCE8-D6BB-4B07-90AA-C9CCDAD3D458}" type="presOf" srcId="{F261B33E-B320-4F71-AA6C-92F1C5742569}" destId="{171F46FB-6B4F-4478-AD8A-74FEA147C3E8}" srcOrd="0" destOrd="0" presId="urn:microsoft.com/office/officeart/2005/8/layout/cycle2#5"/>
    <dgm:cxn modelId="{42ECA0FA-9474-432F-9490-29472633FCB4}" srcId="{7337F722-C668-47CB-BF4D-1FBA37B9B0DD}" destId="{2687CA6B-4DDF-4ACD-8002-B0B282DF9BC6}" srcOrd="1" destOrd="0" parTransId="{214CBD43-D3FB-4CC0-8C5E-FCBA1F6C8A94}" sibTransId="{727740D6-2205-4C02-AD0D-333E45F906CD}"/>
    <dgm:cxn modelId="{CCBB0558-169E-42E5-8568-30B0CE2F6DC1}" type="presParOf" srcId="{1FE59D4F-DF60-41EE-A314-2B9F6F05880A}" destId="{4F3EB1F5-F751-41D8-8209-41F29361854E}" srcOrd="0" destOrd="0" presId="urn:microsoft.com/office/officeart/2005/8/layout/cycle2#5"/>
    <dgm:cxn modelId="{516B6715-1109-4740-A081-75A48F6B5B7D}" type="presParOf" srcId="{1FE59D4F-DF60-41EE-A314-2B9F6F05880A}" destId="{40880D1B-02C5-409F-8819-63FC37E46F8D}" srcOrd="1" destOrd="0" presId="urn:microsoft.com/office/officeart/2005/8/layout/cycle2#5"/>
    <dgm:cxn modelId="{8C385EF4-B81F-4F7E-B781-AE365CE44749}" type="presParOf" srcId="{40880D1B-02C5-409F-8819-63FC37E46F8D}" destId="{FC606ED4-2C14-494B-8D2F-47CAAC6629E9}" srcOrd="0" destOrd="0" presId="urn:microsoft.com/office/officeart/2005/8/layout/cycle2#5"/>
    <dgm:cxn modelId="{96DBE304-99B7-4455-B48C-952F14E96941}" type="presParOf" srcId="{1FE59D4F-DF60-41EE-A314-2B9F6F05880A}" destId="{2111D5A9-B488-4B85-8505-0405B1F453D2}" srcOrd="2" destOrd="0" presId="urn:microsoft.com/office/officeart/2005/8/layout/cycle2#5"/>
    <dgm:cxn modelId="{A812588B-1B6D-4939-BE30-93B421CBB16C}" type="presParOf" srcId="{1FE59D4F-DF60-41EE-A314-2B9F6F05880A}" destId="{173821B7-51DD-47A8-BC18-632110101BD8}" srcOrd="3" destOrd="0" presId="urn:microsoft.com/office/officeart/2005/8/layout/cycle2#5"/>
    <dgm:cxn modelId="{ECEA02B0-35FE-4E91-9E17-03DAA710352C}" type="presParOf" srcId="{173821B7-51DD-47A8-BC18-632110101BD8}" destId="{D89CDB6A-CD79-4E43-BC08-6572B397306B}" srcOrd="0" destOrd="0" presId="urn:microsoft.com/office/officeart/2005/8/layout/cycle2#5"/>
    <dgm:cxn modelId="{27A6EA1C-1820-4763-B266-A1F67AC8137F}" type="presParOf" srcId="{1FE59D4F-DF60-41EE-A314-2B9F6F05880A}" destId="{5FA83A7C-6E75-4A21-9D24-038F83A3CBEF}" srcOrd="4" destOrd="0" presId="urn:microsoft.com/office/officeart/2005/8/layout/cycle2#5"/>
    <dgm:cxn modelId="{BCBAA173-49D8-4B2A-AB43-A98348CF8241}" type="presParOf" srcId="{1FE59D4F-DF60-41EE-A314-2B9F6F05880A}" destId="{171F46FB-6B4F-4478-AD8A-74FEA147C3E8}" srcOrd="5" destOrd="0" presId="urn:microsoft.com/office/officeart/2005/8/layout/cycle2#5"/>
    <dgm:cxn modelId="{EAC5A4E1-412E-4A30-84E5-944E0C65FA66}" type="presParOf" srcId="{171F46FB-6B4F-4478-AD8A-74FEA147C3E8}" destId="{5AB4FEF0-742C-46BD-B095-F3B6FD0648B4}" srcOrd="0" destOrd="0" presId="urn:microsoft.com/office/officeart/2005/8/layout/cycle2#5"/>
    <dgm:cxn modelId="{CFB71FC6-8EA4-4FF3-8505-464860E4686D}" type="presParOf" srcId="{1FE59D4F-DF60-41EE-A314-2B9F6F05880A}" destId="{A8CEDD13-6E7F-41FB-A937-8D08D2CEC207}" srcOrd="6" destOrd="0" presId="urn:microsoft.com/office/officeart/2005/8/layout/cycle2#5"/>
    <dgm:cxn modelId="{C34B514B-5E6C-434C-B734-EBC7A9A31746}" type="presParOf" srcId="{1FE59D4F-DF60-41EE-A314-2B9F6F05880A}" destId="{543A0156-5899-4F23-9793-E0EDD9845967}" srcOrd="7" destOrd="0" presId="urn:microsoft.com/office/officeart/2005/8/layout/cycle2#5"/>
    <dgm:cxn modelId="{3FC3EABA-4031-494A-9C2D-1B744057AC24}" type="presParOf" srcId="{543A0156-5899-4F23-9793-E0EDD9845967}" destId="{7093FD0C-FF11-4C17-91CD-82F1F783488C}" srcOrd="0" destOrd="0" presId="urn:microsoft.com/office/officeart/2005/8/layout/cycle2#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0DA1A-7DB3-4A68-9DEB-628CF6411087}" type="doc">
      <dgm:prSet loTypeId="urn:microsoft.com/office/officeart/2005/8/layout/cycle2#6" loCatId="cycle" qsTypeId="urn:microsoft.com/office/officeart/2005/8/quickstyle/simple1#52" qsCatId="simple" csTypeId="urn:microsoft.com/office/officeart/2005/8/colors/colorful1#27" csCatId="colorful" phldr="1"/>
      <dgm:spPr/>
      <dgm:t>
        <a:bodyPr/>
        <a:lstStyle/>
        <a:p>
          <a:endParaRPr lang="it-IT"/>
        </a:p>
      </dgm:t>
    </dgm:pt>
    <dgm:pt modelId="{8728AFA4-BFD4-44CF-AEF0-30FE43E4A903}">
      <dgm:prSet phldrT="[Testo]" phldr="0" custT="1"/>
      <dgm:spPr/>
      <dgm:t>
        <a:bodyPr/>
        <a:lstStyle/>
        <a:p>
          <a:r>
            <a:rPr lang="it-IT" sz="1200"/>
            <a:t>Ufficio di piano </a:t>
          </a:r>
        </a:p>
      </dgm:t>
    </dgm:pt>
    <dgm:pt modelId="{43200D9D-44D4-4D37-A832-E7CC20B7A57A}" type="parTrans" cxnId="{0477141D-DD26-46A8-9294-E0DDD3B2966F}">
      <dgm:prSet/>
      <dgm:spPr/>
      <dgm:t>
        <a:bodyPr/>
        <a:lstStyle/>
        <a:p>
          <a:endParaRPr lang="it-IT" sz="1200"/>
        </a:p>
      </dgm:t>
    </dgm:pt>
    <dgm:pt modelId="{D369D7DF-0945-4D9F-A867-4A9750E55C90}" type="sibTrans" cxnId="{0477141D-DD26-46A8-9294-E0DDD3B2966F}">
      <dgm:prSet custT="1"/>
      <dgm:spPr/>
      <dgm:t>
        <a:bodyPr/>
        <a:lstStyle/>
        <a:p>
          <a:endParaRPr lang="it-IT" sz="1200"/>
        </a:p>
      </dgm:t>
    </dgm:pt>
    <dgm:pt modelId="{6DE6271C-49F3-4319-97E6-BB492FA358FB}">
      <dgm:prSet phldrT="[Testo]" phldr="0" custT="1"/>
      <dgm:spPr/>
      <dgm:t>
        <a:bodyPr/>
        <a:lstStyle/>
        <a:p>
          <a:r>
            <a:rPr lang="it-IT" sz="1200"/>
            <a:t>Programmazione </a:t>
          </a:r>
        </a:p>
      </dgm:t>
    </dgm:pt>
    <dgm:pt modelId="{2370BC9A-1BB4-4E60-936E-880CFC6A156F}" type="parTrans" cxnId="{264CC64C-4043-4942-A861-D210C7BD22A8}">
      <dgm:prSet/>
      <dgm:spPr/>
      <dgm:t>
        <a:bodyPr/>
        <a:lstStyle/>
        <a:p>
          <a:endParaRPr lang="it-IT" sz="1200"/>
        </a:p>
      </dgm:t>
    </dgm:pt>
    <dgm:pt modelId="{D9C54E17-1801-406D-810E-45ADB50F3DBB}" type="sibTrans" cxnId="{264CC64C-4043-4942-A861-D210C7BD22A8}">
      <dgm:prSet custT="1"/>
      <dgm:spPr/>
      <dgm:t>
        <a:bodyPr/>
        <a:lstStyle/>
        <a:p>
          <a:endParaRPr lang="it-IT" sz="1200"/>
        </a:p>
      </dgm:t>
    </dgm:pt>
    <dgm:pt modelId="{49810835-B727-48AB-8680-B9190A19E720}">
      <dgm:prSet phldrT="[Testo]" phldr="0" custT="1"/>
      <dgm:spPr/>
      <dgm:t>
        <a:bodyPr/>
        <a:lstStyle/>
        <a:p>
          <a:r>
            <a:rPr lang="it-IT" sz="1200"/>
            <a:t>Comunità</a:t>
          </a:r>
        </a:p>
      </dgm:t>
    </dgm:pt>
    <dgm:pt modelId="{5EF322A1-C063-4777-BDD0-B092C1F6EC62}" type="parTrans" cxnId="{E428B49B-1F0C-470A-B776-B47EE8D159EA}">
      <dgm:prSet/>
      <dgm:spPr/>
      <dgm:t>
        <a:bodyPr/>
        <a:lstStyle/>
        <a:p>
          <a:endParaRPr lang="it-IT" sz="1200"/>
        </a:p>
      </dgm:t>
    </dgm:pt>
    <dgm:pt modelId="{543C035D-144E-422C-8B07-3704D6349615}" type="sibTrans" cxnId="{E428B49B-1F0C-470A-B776-B47EE8D159EA}">
      <dgm:prSet custT="1"/>
      <dgm:spPr/>
      <dgm:t>
        <a:bodyPr/>
        <a:lstStyle/>
        <a:p>
          <a:endParaRPr lang="it-IT" sz="1200"/>
        </a:p>
      </dgm:t>
    </dgm:pt>
    <dgm:pt modelId="{395902F3-16EF-4E17-BD88-141FB63388C1}">
      <dgm:prSet phldrT="[Testo]" phldr="0" custT="1"/>
      <dgm:spPr/>
      <dgm:t>
        <a:bodyPr/>
        <a:lstStyle/>
        <a:p>
          <a:r>
            <a:rPr lang="it-IT" sz="1200"/>
            <a:t>Cluster di popolazione </a:t>
          </a:r>
        </a:p>
      </dgm:t>
    </dgm:pt>
    <dgm:pt modelId="{EAA2A87C-A7D2-4FED-A553-A405BB9BEBD3}" type="parTrans" cxnId="{BB7C9342-7A7B-4FA6-89FD-22FB12499218}">
      <dgm:prSet/>
      <dgm:spPr/>
      <dgm:t>
        <a:bodyPr/>
        <a:lstStyle/>
        <a:p>
          <a:endParaRPr lang="it-IT" sz="1200"/>
        </a:p>
      </dgm:t>
    </dgm:pt>
    <dgm:pt modelId="{E160B461-CDEA-44D0-BFAC-2438B35DA34D}" type="sibTrans" cxnId="{BB7C9342-7A7B-4FA6-89FD-22FB12499218}">
      <dgm:prSet custT="1"/>
      <dgm:spPr/>
      <dgm:t>
        <a:bodyPr/>
        <a:lstStyle/>
        <a:p>
          <a:endParaRPr lang="it-IT" sz="1200"/>
        </a:p>
      </dgm:t>
    </dgm:pt>
    <dgm:pt modelId="{F42291B4-F31F-4197-BF39-9DB6E41EB314}" type="pres">
      <dgm:prSet presAssocID="{2FC0DA1A-7DB3-4A68-9DEB-628CF6411087}" presName="cycle" presStyleCnt="0">
        <dgm:presLayoutVars>
          <dgm:dir/>
          <dgm:resizeHandles val="exact"/>
        </dgm:presLayoutVars>
      </dgm:prSet>
      <dgm:spPr/>
    </dgm:pt>
    <dgm:pt modelId="{E754FEB1-3392-4E09-81B3-0FAC705EF6F3}" type="pres">
      <dgm:prSet presAssocID="{8728AFA4-BFD4-44CF-AEF0-30FE43E4A903}" presName="node" presStyleLbl="node1" presStyleIdx="0" presStyleCnt="4">
        <dgm:presLayoutVars>
          <dgm:bulletEnabled val="1"/>
        </dgm:presLayoutVars>
      </dgm:prSet>
      <dgm:spPr/>
    </dgm:pt>
    <dgm:pt modelId="{AD80A87C-3BE6-48C2-9D9D-50A3E3C97E5D}" type="pres">
      <dgm:prSet presAssocID="{D369D7DF-0945-4D9F-A867-4A9750E55C90}" presName="sibTrans" presStyleLbl="sibTrans2D1" presStyleIdx="0" presStyleCnt="4"/>
      <dgm:spPr/>
    </dgm:pt>
    <dgm:pt modelId="{600325C1-2C01-4F2A-B7B0-8BC380E092BD}" type="pres">
      <dgm:prSet presAssocID="{D369D7DF-0945-4D9F-A867-4A9750E55C90}" presName="connectorText" presStyleLbl="sibTrans2D1" presStyleIdx="0" presStyleCnt="4"/>
      <dgm:spPr/>
    </dgm:pt>
    <dgm:pt modelId="{AF1DAC32-9567-4125-835D-F26236E8F029}" type="pres">
      <dgm:prSet presAssocID="{6DE6271C-49F3-4319-97E6-BB492FA358FB}" presName="node" presStyleLbl="node1" presStyleIdx="1" presStyleCnt="4">
        <dgm:presLayoutVars>
          <dgm:bulletEnabled val="1"/>
        </dgm:presLayoutVars>
      </dgm:prSet>
      <dgm:spPr/>
    </dgm:pt>
    <dgm:pt modelId="{0F4DDA34-5DE9-4E28-86D0-FF5D3941A415}" type="pres">
      <dgm:prSet presAssocID="{D9C54E17-1801-406D-810E-45ADB50F3DBB}" presName="sibTrans" presStyleLbl="sibTrans2D1" presStyleIdx="1" presStyleCnt="4"/>
      <dgm:spPr/>
    </dgm:pt>
    <dgm:pt modelId="{C86A36B4-C4DA-4636-80CB-2A62A9FBF789}" type="pres">
      <dgm:prSet presAssocID="{D9C54E17-1801-406D-810E-45ADB50F3DBB}" presName="connectorText" presStyleLbl="sibTrans2D1" presStyleIdx="1" presStyleCnt="4"/>
      <dgm:spPr/>
    </dgm:pt>
    <dgm:pt modelId="{D6F30476-7918-4CBB-95BD-42C53B47E04C}" type="pres">
      <dgm:prSet presAssocID="{49810835-B727-48AB-8680-B9190A19E720}" presName="node" presStyleLbl="node1" presStyleIdx="2" presStyleCnt="4">
        <dgm:presLayoutVars>
          <dgm:bulletEnabled val="1"/>
        </dgm:presLayoutVars>
      </dgm:prSet>
      <dgm:spPr/>
    </dgm:pt>
    <dgm:pt modelId="{B604FA68-035B-4B35-9015-9C2A896ADB65}" type="pres">
      <dgm:prSet presAssocID="{543C035D-144E-422C-8B07-3704D6349615}" presName="sibTrans" presStyleLbl="sibTrans2D1" presStyleIdx="2" presStyleCnt="4"/>
      <dgm:spPr/>
    </dgm:pt>
    <dgm:pt modelId="{F62A701A-83DA-486A-BC32-E94957349592}" type="pres">
      <dgm:prSet presAssocID="{543C035D-144E-422C-8B07-3704D6349615}" presName="connectorText" presStyleLbl="sibTrans2D1" presStyleIdx="2" presStyleCnt="4"/>
      <dgm:spPr/>
    </dgm:pt>
    <dgm:pt modelId="{5993E1A9-1919-448F-8D88-E14D07F6BABF}" type="pres">
      <dgm:prSet presAssocID="{395902F3-16EF-4E17-BD88-141FB63388C1}" presName="node" presStyleLbl="node1" presStyleIdx="3" presStyleCnt="4">
        <dgm:presLayoutVars>
          <dgm:bulletEnabled val="1"/>
        </dgm:presLayoutVars>
      </dgm:prSet>
      <dgm:spPr/>
    </dgm:pt>
    <dgm:pt modelId="{FF4A4817-6B40-4AE0-AD55-6E7C6800EFC9}" type="pres">
      <dgm:prSet presAssocID="{E160B461-CDEA-44D0-BFAC-2438B35DA34D}" presName="sibTrans" presStyleLbl="sibTrans2D1" presStyleIdx="3" presStyleCnt="4"/>
      <dgm:spPr/>
    </dgm:pt>
    <dgm:pt modelId="{B02EA7FA-9F2B-4244-9D3D-CFC70DD945C8}" type="pres">
      <dgm:prSet presAssocID="{E160B461-CDEA-44D0-BFAC-2438B35DA34D}" presName="connectorText" presStyleLbl="sibTrans2D1" presStyleIdx="3" presStyleCnt="4"/>
      <dgm:spPr/>
    </dgm:pt>
  </dgm:ptLst>
  <dgm:cxnLst>
    <dgm:cxn modelId="{BC95E500-7663-46A1-934F-4986C29C9AA4}" type="presOf" srcId="{543C035D-144E-422C-8B07-3704D6349615}" destId="{F62A701A-83DA-486A-BC32-E94957349592}" srcOrd="1" destOrd="0" presId="urn:microsoft.com/office/officeart/2005/8/layout/cycle2#6"/>
    <dgm:cxn modelId="{049B6F1A-69EE-43E4-8146-861FF29F2A17}" type="presOf" srcId="{395902F3-16EF-4E17-BD88-141FB63388C1}" destId="{5993E1A9-1919-448F-8D88-E14D07F6BABF}" srcOrd="0" destOrd="0" presId="urn:microsoft.com/office/officeart/2005/8/layout/cycle2#6"/>
    <dgm:cxn modelId="{0477141D-DD26-46A8-9294-E0DDD3B2966F}" srcId="{2FC0DA1A-7DB3-4A68-9DEB-628CF6411087}" destId="{8728AFA4-BFD4-44CF-AEF0-30FE43E4A903}" srcOrd="0" destOrd="0" parTransId="{43200D9D-44D4-4D37-A832-E7CC20B7A57A}" sibTransId="{D369D7DF-0945-4D9F-A867-4A9750E55C90}"/>
    <dgm:cxn modelId="{BB7C9342-7A7B-4FA6-89FD-22FB12499218}" srcId="{2FC0DA1A-7DB3-4A68-9DEB-628CF6411087}" destId="{395902F3-16EF-4E17-BD88-141FB63388C1}" srcOrd="3" destOrd="0" parTransId="{EAA2A87C-A7D2-4FED-A553-A405BB9BEBD3}" sibTransId="{E160B461-CDEA-44D0-BFAC-2438B35DA34D}"/>
    <dgm:cxn modelId="{EDBA5D44-B930-43F8-93C9-A1E82479FFD9}" type="presOf" srcId="{D369D7DF-0945-4D9F-A867-4A9750E55C90}" destId="{600325C1-2C01-4F2A-B7B0-8BC380E092BD}" srcOrd="1" destOrd="0" presId="urn:microsoft.com/office/officeart/2005/8/layout/cycle2#6"/>
    <dgm:cxn modelId="{4561B369-6BB5-4B98-B8FB-904E7F5BAE59}" type="presOf" srcId="{D369D7DF-0945-4D9F-A867-4A9750E55C90}" destId="{AD80A87C-3BE6-48C2-9D9D-50A3E3C97E5D}" srcOrd="0" destOrd="0" presId="urn:microsoft.com/office/officeart/2005/8/layout/cycle2#6"/>
    <dgm:cxn modelId="{713DC369-B656-48BA-B317-49A24CF3C833}" type="presOf" srcId="{E160B461-CDEA-44D0-BFAC-2438B35DA34D}" destId="{FF4A4817-6B40-4AE0-AD55-6E7C6800EFC9}" srcOrd="0" destOrd="0" presId="urn:microsoft.com/office/officeart/2005/8/layout/cycle2#6"/>
    <dgm:cxn modelId="{264CC64C-4043-4942-A861-D210C7BD22A8}" srcId="{2FC0DA1A-7DB3-4A68-9DEB-628CF6411087}" destId="{6DE6271C-49F3-4319-97E6-BB492FA358FB}" srcOrd="1" destOrd="0" parTransId="{2370BC9A-1BB4-4E60-936E-880CFC6A156F}" sibTransId="{D9C54E17-1801-406D-810E-45ADB50F3DBB}"/>
    <dgm:cxn modelId="{BA08B575-8F45-4BE5-A528-985211603A99}" type="presOf" srcId="{D9C54E17-1801-406D-810E-45ADB50F3DBB}" destId="{C86A36B4-C4DA-4636-80CB-2A62A9FBF789}" srcOrd="1" destOrd="0" presId="urn:microsoft.com/office/officeart/2005/8/layout/cycle2#6"/>
    <dgm:cxn modelId="{B40C1B8B-3EF5-440B-BA50-53AB354EE7D6}" type="presOf" srcId="{49810835-B727-48AB-8680-B9190A19E720}" destId="{D6F30476-7918-4CBB-95BD-42C53B47E04C}" srcOrd="0" destOrd="0" presId="urn:microsoft.com/office/officeart/2005/8/layout/cycle2#6"/>
    <dgm:cxn modelId="{E428B49B-1F0C-470A-B776-B47EE8D159EA}" srcId="{2FC0DA1A-7DB3-4A68-9DEB-628CF6411087}" destId="{49810835-B727-48AB-8680-B9190A19E720}" srcOrd="2" destOrd="0" parTransId="{5EF322A1-C063-4777-BDD0-B092C1F6EC62}" sibTransId="{543C035D-144E-422C-8B07-3704D6349615}"/>
    <dgm:cxn modelId="{67226EA5-67D1-4078-A9B0-CB995E3C716D}" type="presOf" srcId="{D9C54E17-1801-406D-810E-45ADB50F3DBB}" destId="{0F4DDA34-5DE9-4E28-86D0-FF5D3941A415}" srcOrd="0" destOrd="0" presId="urn:microsoft.com/office/officeart/2005/8/layout/cycle2#6"/>
    <dgm:cxn modelId="{695920AE-7EB2-4858-B65D-8015809A3902}" type="presOf" srcId="{E160B461-CDEA-44D0-BFAC-2438B35DA34D}" destId="{B02EA7FA-9F2B-4244-9D3D-CFC70DD945C8}" srcOrd="1" destOrd="0" presId="urn:microsoft.com/office/officeart/2005/8/layout/cycle2#6"/>
    <dgm:cxn modelId="{04ADB3DC-C59D-45AB-B559-859C597239E5}" type="presOf" srcId="{8728AFA4-BFD4-44CF-AEF0-30FE43E4A903}" destId="{E754FEB1-3392-4E09-81B3-0FAC705EF6F3}" srcOrd="0" destOrd="0" presId="urn:microsoft.com/office/officeart/2005/8/layout/cycle2#6"/>
    <dgm:cxn modelId="{CCB442F9-4FEF-41A4-89F3-FACA2223127F}" type="presOf" srcId="{2FC0DA1A-7DB3-4A68-9DEB-628CF6411087}" destId="{F42291B4-F31F-4197-BF39-9DB6E41EB314}" srcOrd="0" destOrd="0" presId="urn:microsoft.com/office/officeart/2005/8/layout/cycle2#6"/>
    <dgm:cxn modelId="{1CB5CDFB-9DA9-4F17-B31B-742AEB4E4304}" type="presOf" srcId="{543C035D-144E-422C-8B07-3704D6349615}" destId="{B604FA68-035B-4B35-9015-9C2A896ADB65}" srcOrd="0" destOrd="0" presId="urn:microsoft.com/office/officeart/2005/8/layout/cycle2#6"/>
    <dgm:cxn modelId="{0682E7FC-CBC9-4B19-A7E3-53A7844BFD05}" type="presOf" srcId="{6DE6271C-49F3-4319-97E6-BB492FA358FB}" destId="{AF1DAC32-9567-4125-835D-F26236E8F029}" srcOrd="0" destOrd="0" presId="urn:microsoft.com/office/officeart/2005/8/layout/cycle2#6"/>
    <dgm:cxn modelId="{DC9B32F6-E93E-474D-AFD3-7B5783CCE752}" type="presParOf" srcId="{F42291B4-F31F-4197-BF39-9DB6E41EB314}" destId="{E754FEB1-3392-4E09-81B3-0FAC705EF6F3}" srcOrd="0" destOrd="0" presId="urn:microsoft.com/office/officeart/2005/8/layout/cycle2#6"/>
    <dgm:cxn modelId="{388E4124-0BBF-4863-9536-F80401401718}" type="presParOf" srcId="{F42291B4-F31F-4197-BF39-9DB6E41EB314}" destId="{AD80A87C-3BE6-48C2-9D9D-50A3E3C97E5D}" srcOrd="1" destOrd="0" presId="urn:microsoft.com/office/officeart/2005/8/layout/cycle2#6"/>
    <dgm:cxn modelId="{E4709158-118F-41CA-AA26-A2C9E691918D}" type="presParOf" srcId="{AD80A87C-3BE6-48C2-9D9D-50A3E3C97E5D}" destId="{600325C1-2C01-4F2A-B7B0-8BC380E092BD}" srcOrd="0" destOrd="0" presId="urn:microsoft.com/office/officeart/2005/8/layout/cycle2#6"/>
    <dgm:cxn modelId="{0555A4C2-9450-4444-8817-A9BFD698F616}" type="presParOf" srcId="{F42291B4-F31F-4197-BF39-9DB6E41EB314}" destId="{AF1DAC32-9567-4125-835D-F26236E8F029}" srcOrd="2" destOrd="0" presId="urn:microsoft.com/office/officeart/2005/8/layout/cycle2#6"/>
    <dgm:cxn modelId="{52F72EF7-AAD2-4D1B-A1C0-F6C6BD268DE9}" type="presParOf" srcId="{F42291B4-F31F-4197-BF39-9DB6E41EB314}" destId="{0F4DDA34-5DE9-4E28-86D0-FF5D3941A415}" srcOrd="3" destOrd="0" presId="urn:microsoft.com/office/officeart/2005/8/layout/cycle2#6"/>
    <dgm:cxn modelId="{A4C6A8DE-49CC-4FBB-99E1-C3B0D6E50E8B}" type="presParOf" srcId="{0F4DDA34-5DE9-4E28-86D0-FF5D3941A415}" destId="{C86A36B4-C4DA-4636-80CB-2A62A9FBF789}" srcOrd="0" destOrd="0" presId="urn:microsoft.com/office/officeart/2005/8/layout/cycle2#6"/>
    <dgm:cxn modelId="{327082F9-C29F-4380-81DA-271E9F7318F0}" type="presParOf" srcId="{F42291B4-F31F-4197-BF39-9DB6E41EB314}" destId="{D6F30476-7918-4CBB-95BD-42C53B47E04C}" srcOrd="4" destOrd="0" presId="urn:microsoft.com/office/officeart/2005/8/layout/cycle2#6"/>
    <dgm:cxn modelId="{20843C0F-5AA2-45FE-BE8D-C8528D29E558}" type="presParOf" srcId="{F42291B4-F31F-4197-BF39-9DB6E41EB314}" destId="{B604FA68-035B-4B35-9015-9C2A896ADB65}" srcOrd="5" destOrd="0" presId="urn:microsoft.com/office/officeart/2005/8/layout/cycle2#6"/>
    <dgm:cxn modelId="{C90D7266-641B-4FFE-A932-BD8D64BAB207}" type="presParOf" srcId="{B604FA68-035B-4B35-9015-9C2A896ADB65}" destId="{F62A701A-83DA-486A-BC32-E94957349592}" srcOrd="0" destOrd="0" presId="urn:microsoft.com/office/officeart/2005/8/layout/cycle2#6"/>
    <dgm:cxn modelId="{70F0C370-E267-4814-A8B4-16CAB505E12B}" type="presParOf" srcId="{F42291B4-F31F-4197-BF39-9DB6E41EB314}" destId="{5993E1A9-1919-448F-8D88-E14D07F6BABF}" srcOrd="6" destOrd="0" presId="urn:microsoft.com/office/officeart/2005/8/layout/cycle2#6"/>
    <dgm:cxn modelId="{3EF8F700-BB41-4F49-B760-A041E421FA22}" type="presParOf" srcId="{F42291B4-F31F-4197-BF39-9DB6E41EB314}" destId="{FF4A4817-6B40-4AE0-AD55-6E7C6800EFC9}" srcOrd="7" destOrd="0" presId="urn:microsoft.com/office/officeart/2005/8/layout/cycle2#6"/>
    <dgm:cxn modelId="{4E92BC78-149A-4A47-8959-699BC63C1310}" type="presParOf" srcId="{FF4A4817-6B40-4AE0-AD55-6E7C6800EFC9}" destId="{B02EA7FA-9F2B-4244-9D3D-CFC70DD945C8}" srcOrd="0" destOrd="0" presId="urn:microsoft.com/office/officeart/2005/8/layout/cycle2#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EB1F5-F751-41D8-8209-41F29361854E}">
      <dsp:nvSpPr>
        <dsp:cNvPr id="0" name=""/>
        <dsp:cNvSpPr/>
      </dsp:nvSpPr>
      <dsp:spPr>
        <a:xfrm>
          <a:off x="2053403" y="1161"/>
          <a:ext cx="1288152" cy="1288152"/>
        </a:xfrm>
        <a:prstGeom prst="ellipse">
          <a:avLst/>
        </a:prstGeom>
        <a:solidFill>
          <a:srgbClr val="1F6F78">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Equipe </a:t>
          </a:r>
        </a:p>
      </dsp:txBody>
      <dsp:txXfrm>
        <a:off x="2242048" y="189806"/>
        <a:ext cx="910862" cy="910862"/>
      </dsp:txXfrm>
    </dsp:sp>
    <dsp:sp modelId="{40880D1B-02C5-409F-8819-63FC37E46F8D}">
      <dsp:nvSpPr>
        <dsp:cNvPr id="0" name=""/>
        <dsp:cNvSpPr/>
      </dsp:nvSpPr>
      <dsp:spPr>
        <a:xfrm rot="2700000">
          <a:off x="3203130" y="1104249"/>
          <a:ext cx="341473" cy="434751"/>
        </a:xfrm>
        <a:prstGeom prst="rightArrow">
          <a:avLst>
            <a:gd name="adj1" fmla="val 60000"/>
            <a:gd name="adj2" fmla="val 50000"/>
          </a:avLst>
        </a:prstGeom>
        <a:solidFill>
          <a:srgbClr val="1F6F78">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a:off x="3218132" y="1154980"/>
        <a:ext cx="239031" cy="260851"/>
      </dsp:txXfrm>
    </dsp:sp>
    <dsp:sp modelId="{2111D5A9-B488-4B85-8505-0405B1F453D2}">
      <dsp:nvSpPr>
        <dsp:cNvPr id="0" name=""/>
        <dsp:cNvSpPr/>
      </dsp:nvSpPr>
      <dsp:spPr>
        <a:xfrm>
          <a:off x="3419846" y="1367603"/>
          <a:ext cx="1288152" cy="1288152"/>
        </a:xfrm>
        <a:prstGeom prst="ellipse">
          <a:avLst/>
        </a:prstGeom>
        <a:solidFill>
          <a:srgbClr val="2B5F8E">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Progetto personalizzato </a:t>
          </a:r>
        </a:p>
      </dsp:txBody>
      <dsp:txXfrm>
        <a:off x="3608491" y="1556248"/>
        <a:ext cx="910862" cy="910862"/>
      </dsp:txXfrm>
    </dsp:sp>
    <dsp:sp modelId="{173821B7-51DD-47A8-BC18-632110101BD8}">
      <dsp:nvSpPr>
        <dsp:cNvPr id="0" name=""/>
        <dsp:cNvSpPr/>
      </dsp:nvSpPr>
      <dsp:spPr>
        <a:xfrm rot="8100000">
          <a:off x="3216798" y="2470691"/>
          <a:ext cx="341473" cy="434751"/>
        </a:xfrm>
        <a:prstGeom prst="rightArrow">
          <a:avLst>
            <a:gd name="adj1" fmla="val 60000"/>
            <a:gd name="adj2" fmla="val 50000"/>
          </a:avLst>
        </a:prstGeom>
        <a:solidFill>
          <a:srgbClr val="2B5F8E">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rot="10800000">
        <a:off x="3304238" y="2521422"/>
        <a:ext cx="239031" cy="260851"/>
      </dsp:txXfrm>
    </dsp:sp>
    <dsp:sp modelId="{5FA83A7C-6E75-4A21-9D24-038F83A3CBEF}">
      <dsp:nvSpPr>
        <dsp:cNvPr id="0" name=""/>
        <dsp:cNvSpPr/>
      </dsp:nvSpPr>
      <dsp:spPr>
        <a:xfrm>
          <a:off x="2053403" y="2734046"/>
          <a:ext cx="1288152" cy="1288152"/>
        </a:xfrm>
        <a:prstGeom prst="ellipse">
          <a:avLst/>
        </a:prstGeom>
        <a:solidFill>
          <a:srgbClr val="D1622B">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Reti </a:t>
          </a:r>
        </a:p>
      </dsp:txBody>
      <dsp:txXfrm>
        <a:off x="2242048" y="2922691"/>
        <a:ext cx="910862" cy="910862"/>
      </dsp:txXfrm>
    </dsp:sp>
    <dsp:sp modelId="{171F46FB-6B4F-4478-AD8A-74FEA147C3E8}">
      <dsp:nvSpPr>
        <dsp:cNvPr id="0" name=""/>
        <dsp:cNvSpPr/>
      </dsp:nvSpPr>
      <dsp:spPr>
        <a:xfrm rot="13500000">
          <a:off x="1850356" y="2484359"/>
          <a:ext cx="341473" cy="434751"/>
        </a:xfrm>
        <a:prstGeom prst="rightArrow">
          <a:avLst>
            <a:gd name="adj1" fmla="val 60000"/>
            <a:gd name="adj2" fmla="val 50000"/>
          </a:avLst>
        </a:prstGeom>
        <a:solidFill>
          <a:srgbClr val="D1622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rot="10800000">
        <a:off x="1937796" y="2607528"/>
        <a:ext cx="239031" cy="260851"/>
      </dsp:txXfrm>
    </dsp:sp>
    <dsp:sp modelId="{A8CEDD13-6E7F-41FB-A937-8D08D2CEC207}">
      <dsp:nvSpPr>
        <dsp:cNvPr id="0" name=""/>
        <dsp:cNvSpPr/>
      </dsp:nvSpPr>
      <dsp:spPr>
        <a:xfrm>
          <a:off x="686961" y="1367603"/>
          <a:ext cx="1288152" cy="1288152"/>
        </a:xfrm>
        <a:prstGeom prst="ellipse">
          <a:avLst/>
        </a:prstGeom>
        <a:solidFill>
          <a:srgbClr val="4F7A8C">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Persona </a:t>
          </a:r>
        </a:p>
      </dsp:txBody>
      <dsp:txXfrm>
        <a:off x="875606" y="1556248"/>
        <a:ext cx="910862" cy="910862"/>
      </dsp:txXfrm>
    </dsp:sp>
    <dsp:sp modelId="{543A0156-5899-4F23-9793-E0EDD9845967}">
      <dsp:nvSpPr>
        <dsp:cNvPr id="0" name=""/>
        <dsp:cNvSpPr/>
      </dsp:nvSpPr>
      <dsp:spPr>
        <a:xfrm rot="18900000">
          <a:off x="1836688" y="1117917"/>
          <a:ext cx="341473" cy="434751"/>
        </a:xfrm>
        <a:prstGeom prst="rightArrow">
          <a:avLst>
            <a:gd name="adj1" fmla="val 60000"/>
            <a:gd name="adj2" fmla="val 50000"/>
          </a:avLst>
        </a:prstGeom>
        <a:solidFill>
          <a:srgbClr val="4F7A8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a:off x="1851690" y="1241086"/>
        <a:ext cx="239031" cy="2608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4FEB1-3392-4E09-81B3-0FAC705EF6F3}">
      <dsp:nvSpPr>
        <dsp:cNvPr id="0" name=""/>
        <dsp:cNvSpPr/>
      </dsp:nvSpPr>
      <dsp:spPr>
        <a:xfrm>
          <a:off x="2053403" y="1161"/>
          <a:ext cx="1288152" cy="1288152"/>
        </a:xfrm>
        <a:prstGeom prst="ellipse">
          <a:avLst/>
        </a:prstGeom>
        <a:solidFill>
          <a:srgbClr val="1F6F78">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Ufficio di piano </a:t>
          </a:r>
        </a:p>
      </dsp:txBody>
      <dsp:txXfrm>
        <a:off x="2242048" y="189806"/>
        <a:ext cx="910862" cy="910862"/>
      </dsp:txXfrm>
    </dsp:sp>
    <dsp:sp modelId="{AD80A87C-3BE6-48C2-9D9D-50A3E3C97E5D}">
      <dsp:nvSpPr>
        <dsp:cNvPr id="0" name=""/>
        <dsp:cNvSpPr/>
      </dsp:nvSpPr>
      <dsp:spPr>
        <a:xfrm rot="2700000">
          <a:off x="3203130" y="1104249"/>
          <a:ext cx="341473" cy="434751"/>
        </a:xfrm>
        <a:prstGeom prst="rightArrow">
          <a:avLst>
            <a:gd name="adj1" fmla="val 60000"/>
            <a:gd name="adj2" fmla="val 50000"/>
          </a:avLst>
        </a:prstGeom>
        <a:solidFill>
          <a:srgbClr val="1F6F78">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a:off x="3218132" y="1154980"/>
        <a:ext cx="239031" cy="260851"/>
      </dsp:txXfrm>
    </dsp:sp>
    <dsp:sp modelId="{AF1DAC32-9567-4125-835D-F26236E8F029}">
      <dsp:nvSpPr>
        <dsp:cNvPr id="0" name=""/>
        <dsp:cNvSpPr/>
      </dsp:nvSpPr>
      <dsp:spPr>
        <a:xfrm>
          <a:off x="3419846" y="1367603"/>
          <a:ext cx="1288152" cy="1288152"/>
        </a:xfrm>
        <a:prstGeom prst="ellipse">
          <a:avLst/>
        </a:prstGeom>
        <a:solidFill>
          <a:srgbClr val="2B5F8E">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Programmazione </a:t>
          </a:r>
        </a:p>
      </dsp:txBody>
      <dsp:txXfrm>
        <a:off x="3608491" y="1556248"/>
        <a:ext cx="910862" cy="910862"/>
      </dsp:txXfrm>
    </dsp:sp>
    <dsp:sp modelId="{0F4DDA34-5DE9-4E28-86D0-FF5D3941A415}">
      <dsp:nvSpPr>
        <dsp:cNvPr id="0" name=""/>
        <dsp:cNvSpPr/>
      </dsp:nvSpPr>
      <dsp:spPr>
        <a:xfrm rot="8100000">
          <a:off x="3216798" y="2470691"/>
          <a:ext cx="341473" cy="434751"/>
        </a:xfrm>
        <a:prstGeom prst="rightArrow">
          <a:avLst>
            <a:gd name="adj1" fmla="val 60000"/>
            <a:gd name="adj2" fmla="val 50000"/>
          </a:avLst>
        </a:prstGeom>
        <a:solidFill>
          <a:srgbClr val="2B5F8E">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rot="10800000">
        <a:off x="3304238" y="2521422"/>
        <a:ext cx="239031" cy="260851"/>
      </dsp:txXfrm>
    </dsp:sp>
    <dsp:sp modelId="{D6F30476-7918-4CBB-95BD-42C53B47E04C}">
      <dsp:nvSpPr>
        <dsp:cNvPr id="0" name=""/>
        <dsp:cNvSpPr/>
      </dsp:nvSpPr>
      <dsp:spPr>
        <a:xfrm>
          <a:off x="2053403" y="2734046"/>
          <a:ext cx="1288152" cy="1288152"/>
        </a:xfrm>
        <a:prstGeom prst="ellipse">
          <a:avLst/>
        </a:prstGeom>
        <a:solidFill>
          <a:srgbClr val="D1622B">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Comunità</a:t>
          </a:r>
        </a:p>
      </dsp:txBody>
      <dsp:txXfrm>
        <a:off x="2242048" y="2922691"/>
        <a:ext cx="910862" cy="910862"/>
      </dsp:txXfrm>
    </dsp:sp>
    <dsp:sp modelId="{B604FA68-035B-4B35-9015-9C2A896ADB65}">
      <dsp:nvSpPr>
        <dsp:cNvPr id="0" name=""/>
        <dsp:cNvSpPr/>
      </dsp:nvSpPr>
      <dsp:spPr>
        <a:xfrm rot="13500000">
          <a:off x="1850356" y="2484359"/>
          <a:ext cx="341473" cy="434751"/>
        </a:xfrm>
        <a:prstGeom prst="rightArrow">
          <a:avLst>
            <a:gd name="adj1" fmla="val 60000"/>
            <a:gd name="adj2" fmla="val 50000"/>
          </a:avLst>
        </a:prstGeom>
        <a:solidFill>
          <a:srgbClr val="D1622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rot="10800000">
        <a:off x="1937796" y="2607528"/>
        <a:ext cx="239031" cy="260851"/>
      </dsp:txXfrm>
    </dsp:sp>
    <dsp:sp modelId="{5993E1A9-1919-448F-8D88-E14D07F6BABF}">
      <dsp:nvSpPr>
        <dsp:cNvPr id="0" name=""/>
        <dsp:cNvSpPr/>
      </dsp:nvSpPr>
      <dsp:spPr>
        <a:xfrm>
          <a:off x="686961" y="1367603"/>
          <a:ext cx="1288152" cy="1288152"/>
        </a:xfrm>
        <a:prstGeom prst="ellipse">
          <a:avLst/>
        </a:prstGeom>
        <a:solidFill>
          <a:srgbClr val="4F7A8C">
            <a:hueOff val="0"/>
            <a:satOff val="0"/>
            <a:lumOff val="0"/>
            <a:alphaOff val="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kern="1200"/>
            <a:t>Cluster di popolazione </a:t>
          </a:r>
        </a:p>
      </dsp:txBody>
      <dsp:txXfrm>
        <a:off x="875606" y="1556248"/>
        <a:ext cx="910862" cy="910862"/>
      </dsp:txXfrm>
    </dsp:sp>
    <dsp:sp modelId="{FF4A4817-6B40-4AE0-AD55-6E7C6800EFC9}">
      <dsp:nvSpPr>
        <dsp:cNvPr id="0" name=""/>
        <dsp:cNvSpPr/>
      </dsp:nvSpPr>
      <dsp:spPr>
        <a:xfrm rot="18900000">
          <a:off x="1836688" y="1117917"/>
          <a:ext cx="341473" cy="434751"/>
        </a:xfrm>
        <a:prstGeom prst="rightArrow">
          <a:avLst>
            <a:gd name="adj1" fmla="val 60000"/>
            <a:gd name="adj2" fmla="val 50000"/>
          </a:avLst>
        </a:prstGeom>
        <a:solidFill>
          <a:srgbClr val="4F7A8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p>
      </dsp:txBody>
      <dsp:txXfrm>
        <a:off x="1851690" y="1241086"/>
        <a:ext cx="239031" cy="260851"/>
      </dsp:txXfrm>
    </dsp:sp>
  </dsp:spTree>
</dsp:drawing>
</file>

<file path=ppt/diagrams/layout1.xml><?xml version="1.0" encoding="utf-8"?>
<dgm:layoutDef xmlns:dgm="http://schemas.openxmlformats.org/drawingml/2006/diagram" xmlns:a="http://schemas.openxmlformats.org/drawingml/2006/main" uniqueId="urn:microsoft.com/office/officeart/2005/8/layout/cycle2#5">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6">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9F2924-FC31-4E90-B2B4-A5C78E916524}" type="datetimeFigureOut">
              <a:rPr lang="it-IT" smtClean="0"/>
              <a:t>03/10/2026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94CE5-094B-4213-BFB7-8E23B8BC05AF}" type="slidenum">
              <a:rPr lang="it-IT" smtClean="0"/>
              <a:t>‹N›</a:t>
            </a:fld>
            <a:endParaRPr lang="it-IT"/>
          </a:p>
        </p:txBody>
      </p:sp>
    </p:spTree>
    <p:extLst>
      <p:ext uri="{BB962C8B-B14F-4D97-AF65-F5344CB8AC3E}">
        <p14:creationId xmlns:p14="http://schemas.microsoft.com/office/powerpoint/2010/main" val="363073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6894CE5-094B-4213-BFB7-8E23B8BC05AF}" type="slidenum">
              <a:rPr lang="it-IT" smtClean="0"/>
              <a:t>9</a:t>
            </a:fld>
            <a:endParaRPr lang="it-IT"/>
          </a:p>
        </p:txBody>
      </p:sp>
    </p:spTree>
    <p:extLst>
      <p:ext uri="{BB962C8B-B14F-4D97-AF65-F5344CB8AC3E}">
        <p14:creationId xmlns:p14="http://schemas.microsoft.com/office/powerpoint/2010/main" val="158309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7AD81C-2C19-01A6-2AE6-3DF53AC856F9}"/>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5743000-F9F4-F2AC-20D1-06EDBF9714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E450DB8-9033-BD94-219E-B460A82F834C}"/>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0C99DCB7-0B68-C22D-93D0-0A3E728FA2E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CA479CE-F0DB-923C-71C3-FF121A327BEC}"/>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504474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F4FA23-42A6-D9D9-3B74-11598F3DD82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689283-7052-694A-15E6-D57C8C42D9C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C502E6D-AF74-060F-42BF-7D5BFD6803F4}"/>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0D7AE7E2-AA3A-A0B6-479E-2F6BEA402DF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CB9DB78-AC40-2705-A749-30F7E04818A8}"/>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1138620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435CE6-B40E-9DFB-1251-A7EA3B87316E}"/>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08F83DC-53A0-27C6-C829-0A0FCB671A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08439D6-F74F-9C11-54EA-E2084DCE1C94}"/>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CEEC77EF-A3E3-C478-FBA9-73D2BD1A47A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9454992-FCB4-E336-68C1-14D23C91C6DA}"/>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23862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A34FAB-5C1F-3FEE-3EDD-A1DEB643678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A773DC0-8A2C-D73A-A02B-17A1EA5BFAB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86749E2-4437-C27D-E1F4-82015B884AC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6A0A037-FC27-8DB9-2A56-95552BB06137}"/>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6" name="Segnaposto piè di pagina 5">
            <a:extLst>
              <a:ext uri="{FF2B5EF4-FFF2-40B4-BE49-F238E27FC236}">
                <a16:creationId xmlns:a16="http://schemas.microsoft.com/office/drawing/2014/main" id="{250485AD-18DB-FDEB-CC3E-01D8BC5DBB0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B29AD86-3AEF-DB6D-5A4E-D63249AB8C68}"/>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1197506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2613E9-379B-51F9-C9E1-6FC9D4EA670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B3BA880-23E0-9722-5745-5C5611377D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D39BF52-4D5D-D274-35FD-A71D32CD18F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61FB125-0211-D583-D79F-0E226D428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1B6DD76-A348-B581-975B-D0780475FE3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BED08E7-6281-7C5F-84E4-3457122E1DD6}"/>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8" name="Segnaposto piè di pagina 7">
            <a:extLst>
              <a:ext uri="{FF2B5EF4-FFF2-40B4-BE49-F238E27FC236}">
                <a16:creationId xmlns:a16="http://schemas.microsoft.com/office/drawing/2014/main" id="{A97019DF-345E-F1D1-99B2-CF02F44F67DD}"/>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36FB230-27C2-F9A3-886B-E79014CEE172}"/>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770190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A77EDE-3ED0-AD4E-E5DC-937038EC1C4A}"/>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B660CD3-BF04-5E2B-77FC-08CB9E47E6C2}"/>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4" name="Segnaposto piè di pagina 3">
            <a:extLst>
              <a:ext uri="{FF2B5EF4-FFF2-40B4-BE49-F238E27FC236}">
                <a16:creationId xmlns:a16="http://schemas.microsoft.com/office/drawing/2014/main" id="{127D2C2F-5644-13E0-0901-88F441158F3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8BB8CF4E-D89F-2ED7-098A-E5A45D941BA0}"/>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020886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9E9154D-C1DC-0B88-671A-8E73B91D142F}"/>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3" name="Segnaposto piè di pagina 2">
            <a:extLst>
              <a:ext uri="{FF2B5EF4-FFF2-40B4-BE49-F238E27FC236}">
                <a16:creationId xmlns:a16="http://schemas.microsoft.com/office/drawing/2014/main" id="{12DF629C-8FA4-05CF-92B8-AD0F5C9D502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F9B76BD-4D8D-396D-8B61-699FE0488245}"/>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96403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9359F7-4DA6-20EC-8485-D2AF932865A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F39285E-8765-F394-2F2E-D51471737C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263E394-2EEF-6520-C7E3-96359C98A4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FF64D93-6B7F-D33C-9010-C9E1C1ABA815}"/>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6" name="Segnaposto piè di pagina 5">
            <a:extLst>
              <a:ext uri="{FF2B5EF4-FFF2-40B4-BE49-F238E27FC236}">
                <a16:creationId xmlns:a16="http://schemas.microsoft.com/office/drawing/2014/main" id="{CB44CCF4-056D-593E-7D59-2DBEBD325D4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D990AAC-C046-200C-4418-B693B05265F6}"/>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203365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14414B-62D1-2805-1597-17658FB15DD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3A707B4B-7DF4-0A42-D521-56A160CE4E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C9AB4FF-A929-8120-0F36-0006BFEAC2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8EBE1FB-235E-4418-8809-98F3AC3D5C5C}"/>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6" name="Segnaposto piè di pagina 5">
            <a:extLst>
              <a:ext uri="{FF2B5EF4-FFF2-40B4-BE49-F238E27FC236}">
                <a16:creationId xmlns:a16="http://schemas.microsoft.com/office/drawing/2014/main" id="{F423F8A1-136F-0842-A507-FA4E1D5C32C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BDD5762-6578-D410-F091-3AAB6CB5FCF4}"/>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308813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9E3FED-B56B-B4DF-4D59-7BC5B31049D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6825650-710F-538D-5484-E7DB9004E9A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7E8F01-F17F-71FC-236B-571A27F729AD}"/>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21D48087-BE04-9E82-CA1D-60E1B44A0D0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4722B56-3F14-32C1-562A-84ACD62012E4}"/>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239190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D922C27-08E2-E4CD-17B8-722A13DA769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2148876-3316-4ED6-BACA-70FABE4E737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43AA630-A82C-AFD3-D242-D898DDE2732F}"/>
              </a:ext>
            </a:extLst>
          </p:cNvPr>
          <p:cNvSpPr>
            <a:spLocks noGrp="1"/>
          </p:cNvSpPr>
          <p:nvPr>
            <p:ph type="dt" sz="half" idx="10"/>
          </p:nvPr>
        </p:nvSpPr>
        <p:spPr/>
        <p:txBody>
          <a:body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0441576B-74F0-59B3-D980-F43B640C6DB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1D762FA-3BC1-60D5-1C1C-D2B192119C2D}"/>
              </a:ext>
            </a:extLst>
          </p:cNvPr>
          <p:cNvSpPr>
            <a:spLocks noGrp="1"/>
          </p:cNvSpPr>
          <p:nvPr>
            <p:ph type="sldNum" sz="quarter" idx="12"/>
          </p:nvPr>
        </p:nvSpPr>
        <p:spPr/>
        <p:txBody>
          <a:bodyPr/>
          <a:lstStyle/>
          <a:p>
            <a:fld id="{80C6BAE8-86E9-4C7A-B780-D5FD87A71F35}" type="slidenum">
              <a:rPr lang="it-IT" smtClean="0"/>
              <a:t>‹N›</a:t>
            </a:fld>
            <a:endParaRPr lang="it-IT"/>
          </a:p>
        </p:txBody>
      </p:sp>
    </p:spTree>
    <p:extLst>
      <p:ext uri="{BB962C8B-B14F-4D97-AF65-F5344CB8AC3E}">
        <p14:creationId xmlns:p14="http://schemas.microsoft.com/office/powerpoint/2010/main" val="23622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FA8D71D-FB42-32E0-67DA-3FD1064BC5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98674E0-AFCA-333D-11E5-28BE00BD13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A5D6D25-BD98-DB09-15A0-EB07913A7B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4472-B15D-4E9A-95D8-E160C9998419}" type="datetimeFigureOut">
              <a:rPr lang="it-IT" smtClean="0"/>
              <a:t>03/10/2026</a:t>
            </a:fld>
            <a:endParaRPr lang="it-IT"/>
          </a:p>
        </p:txBody>
      </p:sp>
      <p:sp>
        <p:nvSpPr>
          <p:cNvPr id="5" name="Segnaposto piè di pagina 4">
            <a:extLst>
              <a:ext uri="{FF2B5EF4-FFF2-40B4-BE49-F238E27FC236}">
                <a16:creationId xmlns:a16="http://schemas.microsoft.com/office/drawing/2014/main" id="{F83EFE3D-AD35-73EA-D24E-7E5790AC3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ACD6025C-A8B5-4F2E-B0F0-3562FBA8E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C6BAE8-86E9-4C7A-B780-D5FD87A71F35}" type="slidenum">
              <a:rPr lang="it-IT" smtClean="0"/>
              <a:t>‹N›</a:t>
            </a:fld>
            <a:endParaRPr lang="it-IT"/>
          </a:p>
        </p:txBody>
      </p:sp>
    </p:spTree>
    <p:extLst>
      <p:ext uri="{BB962C8B-B14F-4D97-AF65-F5344CB8AC3E}">
        <p14:creationId xmlns:p14="http://schemas.microsoft.com/office/powerpoint/2010/main" val="916784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32">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34">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9" name="Freeform: Shape 36">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38">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40">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2" name="Freeform: Shape 42">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44">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500" name="BG 1500"/>
          <p:cNvSpPr/>
          <p:nvPr/>
        </p:nvSpPr>
        <p:spPr>
          <a:xfrm>
            <a:off x="0" y="0"/>
            <a:ext cx="12191969" cy="6858000"/>
          </a:xfrm>
          <a:prstGeom prst="rect">
            <a:avLst/>
          </a:prstGeom>
          <a:solidFill>
            <a:srgbClr val="F5F8F8"/>
          </a:solidFill>
          <a:ln>
            <a:noFill/>
          </a:ln>
        </p:spPr>
        <p:txBody>
          <a:bodyPr/>
          <a:lstStyle/>
          <a:p>
            <a:endParaRPr lang="it-IT" dirty="0"/>
          </a:p>
        </p:txBody>
      </p:sp>
      <p:sp>
        <p:nvSpPr>
          <p:cNvPr id="1502" name="BG 1502"/>
          <p:cNvSpPr/>
          <p:nvPr/>
        </p:nvSpPr>
        <p:spPr>
          <a:xfrm>
            <a:off x="7635240" y="1417320"/>
            <a:ext cx="4023360" cy="4023360"/>
          </a:xfrm>
          <a:prstGeom prst="ellipse">
            <a:avLst/>
          </a:prstGeom>
          <a:solidFill>
            <a:srgbClr val="E7EFF0"/>
          </a:solidFill>
          <a:ln>
            <a:noFill/>
          </a:ln>
        </p:spPr>
        <p:txBody>
          <a:bodyPr/>
          <a:lstStyle/>
          <a:p>
            <a:endParaRPr lang="it-IT"/>
          </a:p>
        </p:txBody>
      </p:sp>
      <p:sp>
        <p:nvSpPr>
          <p:cNvPr id="1503" name="BG 1503"/>
          <p:cNvSpPr/>
          <p:nvPr/>
        </p:nvSpPr>
        <p:spPr>
          <a:xfrm>
            <a:off x="1051560" y="1828800"/>
            <a:ext cx="2103120" cy="100584"/>
          </a:xfrm>
          <a:prstGeom prst="rect">
            <a:avLst/>
          </a:prstGeom>
          <a:solidFill>
            <a:srgbClr val="E8A33D"/>
          </a:solidFill>
          <a:ln>
            <a:noFill/>
          </a:ln>
        </p:spPr>
        <p:txBody>
          <a:bodyPr/>
          <a:lstStyle/>
          <a:p>
            <a:endParaRPr lang="it-IT"/>
          </a:p>
        </p:txBody>
      </p:sp>
      <p:sp>
        <p:nvSpPr>
          <p:cNvPr id="2" name="Titolo 1">
            <a:extLst>
              <a:ext uri="{FF2B5EF4-FFF2-40B4-BE49-F238E27FC236}">
                <a16:creationId xmlns:a16="http://schemas.microsoft.com/office/drawing/2014/main" id="{C967A0AA-10EA-B576-4DA1-6FD27E71D103}"/>
              </a:ext>
            </a:extLst>
          </p:cNvPr>
          <p:cNvSpPr>
            <a:spLocks noGrp="1"/>
          </p:cNvSpPr>
          <p:nvPr>
            <p:ph type="ctrTitle"/>
          </p:nvPr>
        </p:nvSpPr>
        <p:spPr>
          <a:xfrm>
            <a:off x="973250" y="2206610"/>
            <a:ext cx="6658495" cy="767405"/>
          </a:xfrm>
        </p:spPr>
        <p:txBody>
          <a:bodyPr vert="horz" lIns="91440" tIns="45720" rIns="91440" bIns="45720" rtlCol="0" anchor="b">
            <a:normAutofit/>
          </a:bodyPr>
          <a:lstStyle/>
          <a:p>
            <a:pPr algn="l"/>
            <a:r>
              <a:rPr lang="en-US" sz="4400" b="1" dirty="0">
                <a:solidFill>
                  <a:srgbClr val="10363C"/>
                </a:solidFill>
              </a:rPr>
              <a:t>Ma il </a:t>
            </a:r>
            <a:r>
              <a:rPr lang="en-US" sz="4400" b="1" dirty="0" err="1">
                <a:solidFill>
                  <a:srgbClr val="10363C"/>
                </a:solidFill>
              </a:rPr>
              <a:t>coccodrillo</a:t>
            </a:r>
            <a:r>
              <a:rPr lang="en-US" sz="4400" b="1" dirty="0">
                <a:solidFill>
                  <a:srgbClr val="10363C"/>
                </a:solidFill>
              </a:rPr>
              <a:t> come fa ? </a:t>
            </a:r>
          </a:p>
        </p:txBody>
      </p:sp>
      <p:sp>
        <p:nvSpPr>
          <p:cNvPr id="3" name="Sottotitolo 2">
            <a:extLst>
              <a:ext uri="{FF2B5EF4-FFF2-40B4-BE49-F238E27FC236}">
                <a16:creationId xmlns:a16="http://schemas.microsoft.com/office/drawing/2014/main" id="{78010380-1D79-AD8E-1C97-14CE62CF5511}"/>
              </a:ext>
            </a:extLst>
          </p:cNvPr>
          <p:cNvSpPr>
            <a:spLocks noGrp="1"/>
          </p:cNvSpPr>
          <p:nvPr>
            <p:ph type="subTitle" idx="1"/>
          </p:nvPr>
        </p:nvSpPr>
        <p:spPr>
          <a:xfrm>
            <a:off x="1051560" y="3794760"/>
            <a:ext cx="6035040" cy="1828800"/>
          </a:xfrm>
        </p:spPr>
        <p:txBody>
          <a:bodyPr vert="horz" lIns="91440" tIns="45720" rIns="91440" bIns="45720" rtlCol="0" anchor="t">
            <a:normAutofit fontScale="92500" lnSpcReduction="10000"/>
          </a:bodyPr>
          <a:lstStyle/>
          <a:p>
            <a:r>
              <a:rPr lang="en-US" sz="3600">
                <a:solidFill>
                  <a:srgbClr val="3C4A54"/>
                </a:solidFill>
              </a:rPr>
              <a:t>Qual è il «verso» della rete ?</a:t>
            </a:r>
          </a:p>
          <a:p>
            <a:pPr indent="-228600">
              <a:buFont typeface="Arial" panose="020B0604020202020204" pitchFamily="34" charset="0"/>
              <a:buChar char="•"/>
            </a:pPr>
            <a:endParaRPr lang="en-US" sz="3600"/>
          </a:p>
          <a:p>
            <a:r>
              <a:rPr lang="en-US" sz="2200" i="1" err="1">
                <a:solidFill>
                  <a:srgbClr val="3C4A54"/>
                </a:solidFill>
              </a:rPr>
              <a:t>Considerazioni</a:t>
            </a:r>
            <a:r>
              <a:rPr lang="en-US" sz="2200" i="1">
                <a:solidFill>
                  <a:srgbClr val="3C4A54"/>
                </a:solidFill>
              </a:rPr>
              <a:t> </a:t>
            </a:r>
            <a:r>
              <a:rPr lang="en-US" sz="2200" i="1" err="1">
                <a:solidFill>
                  <a:srgbClr val="3C4A54"/>
                </a:solidFill>
              </a:rPr>
              <a:t>ispirate</a:t>
            </a:r>
            <a:r>
              <a:rPr lang="en-US" sz="2200" i="1">
                <a:solidFill>
                  <a:srgbClr val="3C4A54"/>
                </a:solidFill>
              </a:rPr>
              <a:t> al </a:t>
            </a:r>
          </a:p>
          <a:p>
            <a:r>
              <a:rPr lang="en-US" sz="2200" b="1" i="1">
                <a:solidFill>
                  <a:srgbClr val="3C4A54"/>
                </a:solidFill>
              </a:rPr>
              <a:t>Dm 93 dell’ 11.06.2024 Linee </a:t>
            </a:r>
            <a:r>
              <a:rPr lang="en-US" sz="2200" b="1" i="1" err="1">
                <a:solidFill>
                  <a:srgbClr val="3C4A54"/>
                </a:solidFill>
              </a:rPr>
              <a:t>guida</a:t>
            </a:r>
            <a:r>
              <a:rPr lang="en-US" sz="2200" b="1" i="1">
                <a:solidFill>
                  <a:srgbClr val="3C4A54"/>
                </a:solidFill>
              </a:rPr>
              <a:t> </a:t>
            </a:r>
            <a:r>
              <a:rPr lang="en-US" sz="2200" b="1" i="1" err="1">
                <a:solidFill>
                  <a:srgbClr val="3C4A54"/>
                </a:solidFill>
              </a:rPr>
              <a:t>reti</a:t>
            </a:r>
            <a:r>
              <a:rPr lang="en-US" sz="2200" b="1" i="1">
                <a:solidFill>
                  <a:srgbClr val="3C4A54"/>
                </a:solidFill>
              </a:rPr>
              <a:t> ADI</a:t>
            </a:r>
          </a:p>
        </p:txBody>
      </p:sp>
      <p:pic>
        <p:nvPicPr>
          <p:cNvPr id="1400" name="Icona cover"/>
          <p:cNvPicPr>
            <a:picLocks noChangeAspect="1"/>
          </p:cNvPicPr>
          <p:nvPr/>
        </p:nvPicPr>
        <p:blipFill>
          <a:blip r:embed="rId2"/>
          <a:stretch>
            <a:fillRect/>
          </a:stretch>
        </p:blipFill>
        <p:spPr>
          <a:xfrm>
            <a:off x="8183879" y="1965960"/>
            <a:ext cx="2926080" cy="2926080"/>
          </a:xfrm>
          <a:prstGeom prst="rect">
            <a:avLst/>
          </a:prstGeom>
        </p:spPr>
      </p:pic>
      <p:pic>
        <p:nvPicPr>
          <p:cNvPr id="10" name="Immagine 9">
            <a:extLst>
              <a:ext uri="{FF2B5EF4-FFF2-40B4-BE49-F238E27FC236}">
                <a16:creationId xmlns:a16="http://schemas.microsoft.com/office/drawing/2014/main" id="{DE056DE7-E68A-0BB7-2C85-3AFC558AF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567" y="674914"/>
            <a:ext cx="1408952" cy="960120"/>
          </a:xfrm>
          <a:prstGeom prst="rect">
            <a:avLst/>
          </a:prstGeom>
        </p:spPr>
      </p:pic>
    </p:spTree>
    <p:extLst>
      <p:ext uri="{BB962C8B-B14F-4D97-AF65-F5344CB8AC3E}">
        <p14:creationId xmlns:p14="http://schemas.microsoft.com/office/powerpoint/2010/main" val="2713122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2400" kern="1200">
                <a:solidFill>
                  <a:schemeClr val="lt1"/>
                </a:solidFill>
                <a:latin typeface="+mn-lt"/>
                <a:ea typeface="+mn-ea"/>
                <a:cs typeface="+mn-cs"/>
              </a:defRPr>
            </a:lvl1pPr>
            <a:lvl2pPr marL="457200" algn="l" defTabSz="914400" rtl="0" eaLnBrk="1" latinLnBrk="0" hangingPunct="1">
              <a:defRPr sz="2400" kern="1200">
                <a:solidFill>
                  <a:schemeClr val="lt1"/>
                </a:solidFill>
                <a:latin typeface="+mn-lt"/>
                <a:ea typeface="+mn-ea"/>
                <a:cs typeface="+mn-cs"/>
              </a:defRPr>
            </a:lvl2pPr>
            <a:lvl3pPr marL="914400" algn="l" defTabSz="914400" rtl="0" eaLnBrk="1" latinLnBrk="0" hangingPunct="1">
              <a:defRPr sz="2400" kern="1200">
                <a:solidFill>
                  <a:schemeClr val="lt1"/>
                </a:solidFill>
                <a:latin typeface="+mn-lt"/>
                <a:ea typeface="+mn-ea"/>
                <a:cs typeface="+mn-cs"/>
              </a:defRPr>
            </a:lvl3pPr>
            <a:lvl4pPr marL="1371600" algn="l" defTabSz="914400" rtl="0" eaLnBrk="1" latinLnBrk="0" hangingPunct="1">
              <a:defRPr sz="2400" kern="1200">
                <a:solidFill>
                  <a:schemeClr val="lt1"/>
                </a:solidFill>
                <a:latin typeface="+mn-lt"/>
                <a:ea typeface="+mn-ea"/>
                <a:cs typeface="+mn-cs"/>
              </a:defRPr>
            </a:lvl4pPr>
            <a:lvl5pPr marL="1828800" algn="l" defTabSz="914400" rtl="0" eaLnBrk="1" latinLnBrk="0" hangingPunct="1">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n-US"/>
          </a:p>
        </p:txBody>
      </p:sp>
      <p:sp>
        <p:nvSpPr>
          <p:cNvPr id="6" name="Titolo 5">
            <a:extLst>
              <a:ext uri="{FF2B5EF4-FFF2-40B4-BE49-F238E27FC236}">
                <a16:creationId xmlns:a16="http://schemas.microsoft.com/office/drawing/2014/main" id="{F95E48BD-D013-329E-08DB-9214D4405DBE}"/>
              </a:ext>
            </a:extLst>
          </p:cNvPr>
          <p:cNvSpPr>
            <a:spLocks noGrp="1"/>
          </p:cNvSpPr>
          <p:nvPr>
            <p:ph type="title"/>
          </p:nvPr>
        </p:nvSpPr>
        <p:spPr>
          <a:xfrm>
            <a:off x="702639" y="304461"/>
            <a:ext cx="6477479" cy="1325563"/>
          </a:xfrm>
        </p:spPr>
        <p:txBody>
          <a:bodyPr vert="horz" lIns="91440" tIns="45720" rIns="91440" bIns="45720" rtlCol="0" anchor="ctr">
            <a:normAutofit/>
          </a:bodyPr>
          <a:lstStyle/>
          <a:p>
            <a:r>
              <a:rPr lang="en-US" sz="3600" dirty="0"/>
              <a:t>Le </a:t>
            </a:r>
            <a:r>
              <a:rPr lang="en-US" sz="3600" dirty="0" err="1"/>
              <a:t>reti</a:t>
            </a:r>
            <a:r>
              <a:rPr lang="en-US" sz="3600" dirty="0"/>
              <a:t>:  I </a:t>
            </a:r>
            <a:r>
              <a:rPr lang="en-US" sz="3600" dirty="0" err="1"/>
              <a:t>riferimenti</a:t>
            </a:r>
            <a:r>
              <a:rPr lang="en-US" sz="3600" dirty="0"/>
              <a:t> </a:t>
            </a:r>
            <a:r>
              <a:rPr lang="en-US" sz="3600" dirty="0" err="1"/>
              <a:t>principali</a:t>
            </a:r>
            <a:r>
              <a:rPr lang="en-US" sz="3600" dirty="0"/>
              <a:t> </a:t>
            </a:r>
          </a:p>
        </p:txBody>
      </p:sp>
      <p:sp>
        <p:nvSpPr>
          <p:cNvPr id="14" name="CasellaDiTesto 13">
            <a:extLst>
              <a:ext uri="{FF2B5EF4-FFF2-40B4-BE49-F238E27FC236}">
                <a16:creationId xmlns:a16="http://schemas.microsoft.com/office/drawing/2014/main" id="{595443E0-7F38-2759-1C70-1E6382903598}"/>
              </a:ext>
            </a:extLst>
          </p:cNvPr>
          <p:cNvSpPr txBox="1"/>
          <p:nvPr/>
        </p:nvSpPr>
        <p:spPr>
          <a:xfrm>
            <a:off x="828802" y="1418677"/>
            <a:ext cx="7223760" cy="4846320"/>
          </a:xfrm>
          <a:prstGeom prst="rect">
            <a:avLst/>
          </a:prstGeom>
        </p:spPr>
        <p:txBody>
          <a:bodyPr vert="horz" lIns="91440" tIns="45720" rIns="91440" bIns="45720" rtlCol="0">
            <a:noAutofit/>
          </a:bodyPr>
          <a:lstStyle/>
          <a:p>
            <a:pPr>
              <a:lnSpc>
                <a:spcPct val="120000"/>
              </a:lnSpc>
              <a:spcAft>
                <a:spcPts val="600"/>
              </a:spcAft>
            </a:pPr>
            <a:r>
              <a:rPr lang="en-US" sz="1400" dirty="0"/>
              <a:t>DGRT. 1627/2014: Linee </a:t>
            </a:r>
            <a:r>
              <a:rPr lang="en-US" sz="1400" dirty="0" err="1"/>
              <a:t>guida</a:t>
            </a:r>
            <a:r>
              <a:rPr lang="en-US" sz="1400" dirty="0"/>
              <a:t> operative equipe </a:t>
            </a:r>
            <a:r>
              <a:rPr lang="en-US" sz="1400" dirty="0" err="1"/>
              <a:t>multidisciplinari</a:t>
            </a:r>
            <a:br>
              <a:rPr lang="en-US" sz="1400" dirty="0"/>
            </a:br>
            <a:br>
              <a:rPr lang="en-US" sz="1400" dirty="0"/>
            </a:br>
            <a:r>
              <a:rPr lang="en-US" sz="1400" dirty="0"/>
              <a:t>DGRT. 1508/ 2022: La </a:t>
            </a:r>
            <a:r>
              <a:rPr lang="en-US" sz="1400" dirty="0" err="1"/>
              <a:t>programmazione</a:t>
            </a:r>
            <a:r>
              <a:rPr lang="en-US" sz="1400" dirty="0"/>
              <a:t> </a:t>
            </a:r>
            <a:r>
              <a:rPr lang="en-US" sz="1400" dirty="0" err="1"/>
              <a:t>dell’assistenza</a:t>
            </a:r>
            <a:r>
              <a:rPr lang="en-US" sz="1400" dirty="0"/>
              <a:t> </a:t>
            </a:r>
            <a:r>
              <a:rPr lang="en-US" sz="1400" dirty="0" err="1"/>
              <a:t>territoriale</a:t>
            </a:r>
            <a:r>
              <a:rPr lang="en-US" sz="1400" dirty="0"/>
              <a:t> in Toscana in </a:t>
            </a:r>
            <a:r>
              <a:rPr lang="en-US" sz="1400" dirty="0" err="1"/>
              <a:t>attuazione</a:t>
            </a:r>
            <a:r>
              <a:rPr lang="en-US" sz="1400" dirty="0"/>
              <a:t> del </a:t>
            </a:r>
            <a:r>
              <a:rPr lang="en-US" sz="1400" dirty="0" err="1"/>
              <a:t>Decreto</a:t>
            </a:r>
            <a:r>
              <a:rPr lang="en-US" sz="1400" dirty="0"/>
              <a:t> del </a:t>
            </a:r>
            <a:r>
              <a:rPr lang="en-US" sz="1400" dirty="0" err="1"/>
              <a:t>Ministero</a:t>
            </a:r>
            <a:r>
              <a:rPr lang="en-US" sz="1400" dirty="0"/>
              <a:t> della Salute 23 Maggio 2022, n. 77</a:t>
            </a:r>
            <a:br>
              <a:rPr lang="en-US" sz="1400" dirty="0"/>
            </a:br>
            <a:br>
              <a:rPr lang="en-US" sz="1400" dirty="0"/>
            </a:br>
            <a:r>
              <a:rPr lang="en-US" sz="1400" dirty="0" err="1"/>
              <a:t>Agenas</a:t>
            </a:r>
            <a:r>
              <a:rPr lang="en-US" sz="1400" dirty="0"/>
              <a:t>: Le équipe </a:t>
            </a:r>
            <a:r>
              <a:rPr lang="en-US" sz="1400" dirty="0" err="1"/>
              <a:t>multiprofessionali</a:t>
            </a:r>
            <a:r>
              <a:rPr lang="en-US" sz="1400" dirty="0"/>
              <a:t> e </a:t>
            </a:r>
            <a:r>
              <a:rPr lang="en-US" sz="1400" dirty="0" err="1"/>
              <a:t>multidisciplinari</a:t>
            </a:r>
            <a:r>
              <a:rPr lang="en-US" sz="1400" dirty="0"/>
              <a:t> </a:t>
            </a:r>
            <a:r>
              <a:rPr lang="en-US" sz="1400" dirty="0" err="1"/>
              <a:t>nelle</a:t>
            </a:r>
            <a:r>
              <a:rPr lang="en-US" sz="1400" dirty="0"/>
              <a:t> case della </a:t>
            </a:r>
            <a:r>
              <a:rPr lang="en-US" sz="1400" dirty="0" err="1"/>
              <a:t>comunità</a:t>
            </a:r>
            <a:r>
              <a:rPr lang="en-US" sz="1400" dirty="0"/>
              <a:t>. Linee di </a:t>
            </a:r>
            <a:r>
              <a:rPr lang="en-US" sz="1400" dirty="0" err="1"/>
              <a:t>indirizzo</a:t>
            </a:r>
            <a:r>
              <a:rPr lang="en-US" sz="1400" dirty="0"/>
              <a:t> </a:t>
            </a:r>
            <a:r>
              <a:rPr lang="en-US" sz="1400" dirty="0" err="1"/>
              <a:t>tecniche</a:t>
            </a:r>
            <a:r>
              <a:rPr lang="en-US" sz="1400" dirty="0"/>
              <a:t>,  in “I </a:t>
            </a:r>
            <a:r>
              <a:rPr lang="en-US" sz="1400" dirty="0" err="1"/>
              <a:t>Quaderni</a:t>
            </a:r>
            <a:r>
              <a:rPr lang="en-US" sz="1400" dirty="0"/>
              <a:t> “ , </a:t>
            </a:r>
            <a:r>
              <a:rPr lang="en-US" sz="1400" dirty="0" err="1"/>
              <a:t>Supplemento</a:t>
            </a:r>
            <a:r>
              <a:rPr lang="en-US" sz="1400" dirty="0"/>
              <a:t> alla Rivista Monitor 2026</a:t>
            </a:r>
            <a:br>
              <a:rPr lang="en-US" sz="1400" dirty="0"/>
            </a:br>
            <a:endParaRPr lang="en-US" sz="1400" dirty="0"/>
          </a:p>
          <a:p>
            <a:pPr>
              <a:lnSpc>
                <a:spcPct val="120000"/>
              </a:lnSpc>
              <a:spcAft>
                <a:spcPts val="600"/>
              </a:spcAft>
            </a:pPr>
            <a:r>
              <a:rPr lang="en-US" sz="1400" dirty="0"/>
              <a:t>Piano degli </a:t>
            </a:r>
            <a:r>
              <a:rPr lang="en-US" sz="1400" dirty="0" err="1"/>
              <a:t>Interventi</a:t>
            </a:r>
            <a:r>
              <a:rPr lang="en-US" sz="1400" dirty="0"/>
              <a:t> e </a:t>
            </a:r>
            <a:r>
              <a:rPr lang="en-US" sz="1400" dirty="0" err="1"/>
              <a:t>dei</a:t>
            </a:r>
            <a:r>
              <a:rPr lang="en-US" sz="1400" dirty="0"/>
              <a:t> Servizi </a:t>
            </a:r>
            <a:r>
              <a:rPr lang="en-US" sz="1400" dirty="0" err="1"/>
              <a:t>Sociali</a:t>
            </a:r>
            <a:r>
              <a:rPr lang="en-US" sz="1400" dirty="0"/>
              <a:t> 2024-2026</a:t>
            </a:r>
            <a:br>
              <a:rPr lang="en-US" sz="1400" dirty="0"/>
            </a:br>
            <a:br>
              <a:rPr lang="en-US" sz="1400" dirty="0"/>
            </a:br>
            <a:r>
              <a:rPr lang="en-US" sz="1400" dirty="0"/>
              <a:t>Piano </a:t>
            </a:r>
            <a:r>
              <a:rPr lang="en-US" sz="1400" dirty="0" err="1"/>
              <a:t>Sanitario</a:t>
            </a:r>
            <a:r>
              <a:rPr lang="en-US" sz="1400" dirty="0"/>
              <a:t> Sociale </a:t>
            </a:r>
            <a:r>
              <a:rPr lang="en-US" sz="1400" dirty="0" err="1"/>
              <a:t>Integrato</a:t>
            </a:r>
            <a:r>
              <a:rPr lang="en-US" sz="1400" dirty="0"/>
              <a:t> Regionale  2024-2026</a:t>
            </a:r>
            <a:br>
              <a:rPr lang="en-US" sz="1400" dirty="0"/>
            </a:br>
            <a:br>
              <a:rPr lang="en-US" sz="1400" dirty="0"/>
            </a:br>
            <a:r>
              <a:rPr lang="en-US" sz="1400" dirty="0"/>
              <a:t>Comitato di </a:t>
            </a:r>
            <a:r>
              <a:rPr lang="en-US" sz="1400" dirty="0" err="1"/>
              <a:t>Pilotaggio</a:t>
            </a:r>
            <a:r>
              <a:rPr lang="en-US" sz="1400" dirty="0"/>
              <a:t> per il </a:t>
            </a:r>
            <a:r>
              <a:rPr lang="en-US" sz="1400" dirty="0" err="1"/>
              <a:t>coordinamento</a:t>
            </a:r>
            <a:r>
              <a:rPr lang="en-US" sz="1400" dirty="0"/>
              <a:t> degli </a:t>
            </a:r>
            <a:r>
              <a:rPr lang="en-US" sz="1400" dirty="0" err="1"/>
              <a:t>interventi</a:t>
            </a:r>
            <a:r>
              <a:rPr lang="en-US" sz="1400" dirty="0"/>
              <a:t> OT11 e OT2: Linee </a:t>
            </a:r>
            <a:r>
              <a:rPr lang="en-US" sz="1400" dirty="0" err="1"/>
              <a:t>guida</a:t>
            </a:r>
            <a:r>
              <a:rPr lang="en-US" sz="1400" dirty="0"/>
              <a:t> per la </a:t>
            </a:r>
            <a:r>
              <a:rPr lang="en-US" sz="1400" dirty="0" err="1"/>
              <a:t>costruzione</a:t>
            </a:r>
            <a:r>
              <a:rPr lang="en-US" sz="1400" dirty="0"/>
              <a:t> di Reti di </a:t>
            </a:r>
            <a:r>
              <a:rPr lang="en-US" sz="1400" dirty="0" err="1"/>
              <a:t>collaborazione</a:t>
            </a:r>
            <a:r>
              <a:rPr lang="en-US" sz="1400" dirty="0"/>
              <a:t> </a:t>
            </a:r>
            <a:r>
              <a:rPr lang="en-US" sz="1400" dirty="0" err="1"/>
              <a:t>interistituzionale</a:t>
            </a:r>
            <a:br>
              <a:rPr lang="en-US" sz="1400" dirty="0"/>
            </a:br>
            <a:br>
              <a:rPr lang="en-US" sz="1400" dirty="0"/>
            </a:br>
            <a:r>
              <a:rPr lang="en-US" sz="1400" dirty="0"/>
              <a:t>DGRT. 682/2025: Linee </a:t>
            </a:r>
            <a:r>
              <a:rPr lang="en-US" sz="1400" dirty="0" err="1"/>
              <a:t>guida</a:t>
            </a:r>
            <a:r>
              <a:rPr lang="en-US" sz="1400" dirty="0"/>
              <a:t> </a:t>
            </a:r>
            <a:r>
              <a:rPr lang="en-US" sz="1400" dirty="0" err="1"/>
              <a:t>regionali</a:t>
            </a:r>
            <a:r>
              <a:rPr lang="en-US" sz="1400" dirty="0"/>
              <a:t> per </a:t>
            </a:r>
            <a:r>
              <a:rPr lang="en-US" sz="1400" dirty="0" err="1"/>
              <a:t>gli</a:t>
            </a:r>
            <a:r>
              <a:rPr lang="en-US" sz="1400" dirty="0"/>
              <a:t> </a:t>
            </a:r>
            <a:r>
              <a:rPr lang="en-US" sz="1400" dirty="0" err="1"/>
              <a:t>interventi</a:t>
            </a:r>
            <a:r>
              <a:rPr lang="en-US" sz="1400" dirty="0"/>
              <a:t> e </a:t>
            </a:r>
            <a:r>
              <a:rPr lang="en-US" sz="1400" dirty="0" err="1"/>
              <a:t>i</a:t>
            </a:r>
            <a:r>
              <a:rPr lang="en-US" sz="1400" dirty="0"/>
              <a:t> </a:t>
            </a:r>
            <a:r>
              <a:rPr lang="en-US" sz="1400" dirty="0" err="1"/>
              <a:t>servizi</a:t>
            </a:r>
            <a:r>
              <a:rPr lang="en-US" sz="1400" dirty="0"/>
              <a:t> </a:t>
            </a:r>
            <a:r>
              <a:rPr lang="en-US" sz="1400" dirty="0" err="1"/>
              <a:t>sociali</a:t>
            </a:r>
            <a:r>
              <a:rPr lang="en-US" sz="1400" dirty="0"/>
              <a:t> di </a:t>
            </a:r>
            <a:r>
              <a:rPr lang="en-US" sz="1400" dirty="0" err="1"/>
              <a:t>contrasto</a:t>
            </a:r>
            <a:r>
              <a:rPr lang="en-US" sz="1400" dirty="0"/>
              <a:t> alla </a:t>
            </a:r>
            <a:r>
              <a:rPr lang="en-US" sz="1400" dirty="0" err="1"/>
              <a:t>povertà</a:t>
            </a:r>
            <a:r>
              <a:rPr lang="en-US" sz="1400" dirty="0"/>
              <a:t> 2024-2026</a:t>
            </a:r>
            <a:br>
              <a:rPr lang="en-US" sz="1400" dirty="0"/>
            </a:br>
            <a:br>
              <a:rPr lang="en-US" sz="1400" dirty="0"/>
            </a:br>
            <a:r>
              <a:rPr lang="en-US" sz="1400" dirty="0"/>
              <a:t>DM. 93 dell’ 11.06.2024:  Linee </a:t>
            </a:r>
            <a:r>
              <a:rPr lang="en-US" sz="1400" dirty="0" err="1"/>
              <a:t>guida</a:t>
            </a:r>
            <a:r>
              <a:rPr lang="en-US" sz="1400" dirty="0"/>
              <a:t> </a:t>
            </a:r>
            <a:r>
              <a:rPr lang="en-US" sz="1400" dirty="0" err="1"/>
              <a:t>reti</a:t>
            </a:r>
            <a:r>
              <a:rPr lang="en-US" sz="1400" dirty="0"/>
              <a:t> ADI</a:t>
            </a:r>
            <a:br>
              <a:rPr lang="en-US" sz="1400" dirty="0"/>
            </a:br>
            <a:endParaRPr lang="en-US" sz="1400" dirty="0"/>
          </a:p>
        </p:txBody>
      </p:sp>
      <p:pic>
        <p:nvPicPr>
          <p:cNvPr id="110" name="Immagine rete"/>
          <p:cNvPicPr>
            <a:picLocks noChangeAspect="1"/>
          </p:cNvPicPr>
          <p:nvPr/>
        </p:nvPicPr>
        <p:blipFill>
          <a:blip r:embed="rId2"/>
          <a:srcRect l="10463" r="33288" b="2"/>
          <a:stretch>
            <a:fillRect/>
          </a:stretch>
        </p:blipFill>
        <p:spPr>
          <a:xfrm>
            <a:off x="7955280" y="2377440"/>
            <a:ext cx="2834640" cy="283464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3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itolo 1">
            <a:extLst>
              <a:ext uri="{FF2B5EF4-FFF2-40B4-BE49-F238E27FC236}">
                <a16:creationId xmlns:a16="http://schemas.microsoft.com/office/drawing/2014/main" id="{4171989E-1C97-A32D-BB38-28FDFF4AAE71}"/>
              </a:ext>
            </a:extLst>
          </p:cNvPr>
          <p:cNvSpPr txBox="1">
            <a:spLocks/>
          </p:cNvSpPr>
          <p:nvPr/>
        </p:nvSpPr>
        <p:spPr>
          <a:xfrm>
            <a:off x="838200" y="1588714"/>
            <a:ext cx="7589520" cy="44649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br>
              <a:rPr lang="en-US" sz="2400"/>
            </a:br>
            <a:br>
              <a:rPr lang="en-US" sz="2400"/>
            </a:br>
            <a:br>
              <a:rPr lang="it-IT" sz="2400"/>
            </a:br>
            <a:endParaRPr lang="en-US" sz="2400"/>
          </a:p>
        </p:txBody>
      </p:sp>
    </p:spTree>
    <p:extLst>
      <p:ext uri="{BB962C8B-B14F-4D97-AF65-F5344CB8AC3E}">
        <p14:creationId xmlns:p14="http://schemas.microsoft.com/office/powerpoint/2010/main" val="1889674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6B5A74-E4F3-6229-F728-C6962975CD86}"/>
              </a:ext>
            </a:extLst>
          </p:cNvPr>
          <p:cNvSpPr>
            <a:spLocks noGrp="1"/>
          </p:cNvSpPr>
          <p:nvPr>
            <p:ph type="title"/>
          </p:nvPr>
        </p:nvSpPr>
        <p:spPr/>
        <p:txBody>
          <a:bodyPr/>
          <a:lstStyle/>
          <a:p>
            <a:pPr algn="ctr"/>
            <a:r>
              <a:rPr lang="it-IT" dirty="0"/>
              <a:t>L’effettività dei servizi </a:t>
            </a:r>
          </a:p>
        </p:txBody>
      </p:sp>
      <p:sp>
        <p:nvSpPr>
          <p:cNvPr id="4" name="CasellaDiTesto 3">
            <a:extLst>
              <a:ext uri="{FF2B5EF4-FFF2-40B4-BE49-F238E27FC236}">
                <a16:creationId xmlns:a16="http://schemas.microsoft.com/office/drawing/2014/main" id="{23EF058C-6229-A329-48B6-9895DD8E6B5F}"/>
              </a:ext>
            </a:extLst>
          </p:cNvPr>
          <p:cNvSpPr txBox="1"/>
          <p:nvPr/>
        </p:nvSpPr>
        <p:spPr>
          <a:xfrm>
            <a:off x="594360" y="1920240"/>
            <a:ext cx="6675120" cy="2926080"/>
          </a:xfrm>
          <a:prstGeom prst="rect">
            <a:avLst/>
          </a:prstGeom>
          <a:noFill/>
        </p:spPr>
        <p:txBody>
          <a:bodyPr wrap="square">
            <a:spAutoFit/>
          </a:bodyPr>
          <a:lstStyle/>
          <a:p>
            <a:pPr algn="just">
              <a:lnSpc>
                <a:spcPct val="100000"/>
              </a:lnSpc>
              <a:spcAft>
                <a:spcPts val="800"/>
              </a:spcAft>
              <a:buNone/>
            </a:pPr>
            <a:r>
              <a:rPr lang="it-IT" sz="3200" kern="100" dirty="0">
                <a:effectLst/>
                <a:latin typeface="+mn-lt"/>
                <a:ea typeface="Aptos" panose="020B0004020202020204" pitchFamily="34" charset="0"/>
                <a:cs typeface="Times New Roman" panose="02020603050405020304" pitchFamily="18" charset="0"/>
              </a:rPr>
              <a:t>L’eterogeneità dei nuclei familiari e la </a:t>
            </a:r>
            <a:r>
              <a:rPr lang="it-IT" sz="3200" b="1" kern="100" dirty="0">
                <a:effectLst/>
                <a:latin typeface="+mn-lt"/>
                <a:ea typeface="Aptos" panose="020B0004020202020204" pitchFamily="34" charset="0"/>
                <a:cs typeface="Times New Roman" panose="02020603050405020304" pitchFamily="18" charset="0"/>
              </a:rPr>
              <a:t>multi-dimensionalità dei bisogni espressi</a:t>
            </a:r>
            <a:r>
              <a:rPr lang="it-IT" sz="3200" kern="100" dirty="0">
                <a:effectLst/>
                <a:latin typeface="+mn-lt"/>
                <a:ea typeface="Aptos" panose="020B0004020202020204" pitchFamily="34" charset="0"/>
                <a:cs typeface="Times New Roman" panose="02020603050405020304" pitchFamily="18" charset="0"/>
              </a:rPr>
              <a:t>, al di la dei livelli di strutturazione e radicamento dei sistemi di welfare locale, hanno necessità di trovare, in forme accessibili, un’altrettanta </a:t>
            </a:r>
            <a:r>
              <a:rPr lang="it-IT" sz="3200" b="1" kern="100" dirty="0">
                <a:effectLst/>
                <a:latin typeface="+mn-lt"/>
                <a:ea typeface="Aptos" panose="020B0004020202020204" pitchFamily="34" charset="0"/>
                <a:cs typeface="Times New Roman" panose="02020603050405020304" pitchFamily="18" charset="0"/>
              </a:rPr>
              <a:t>molteplicità di risorse e opportunità in relazione tra di loro.</a:t>
            </a:r>
            <a:endParaRPr lang="it-IT"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00" name="Immagine persone 900"/>
          <p:cNvPicPr>
            <a:picLocks noChangeAspect="1"/>
          </p:cNvPicPr>
          <p:nvPr/>
        </p:nvPicPr>
        <p:blipFill>
          <a:blip r:embed="rId2"/>
          <a:stretch>
            <a:fillRect/>
          </a:stretch>
        </p:blipFill>
        <p:spPr>
          <a:xfrm>
            <a:off x="8138160" y="2103120"/>
            <a:ext cx="2834640" cy="2834640"/>
          </a:xfrm>
          <a:prstGeom prst="rect">
            <a:avLst/>
          </a:prstGeom>
        </p:spPr>
      </p:pic>
    </p:spTree>
    <p:extLst>
      <p:ext uri="{BB962C8B-B14F-4D97-AF65-F5344CB8AC3E}">
        <p14:creationId xmlns:p14="http://schemas.microsoft.com/office/powerpoint/2010/main" val="1183484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ard 201"/>
          <p:cNvSpPr/>
          <p:nvPr/>
        </p:nvSpPr>
        <p:spPr>
          <a:xfrm>
            <a:off x="457200" y="932688"/>
            <a:ext cx="5440680" cy="5440680"/>
          </a:xfrm>
          <a:prstGeom prst="roundRect">
            <a:avLst>
              <a:gd name="adj" fmla="val 4000"/>
            </a:avLst>
          </a:prstGeom>
          <a:solidFill>
            <a:srgbClr val="F2F7F8"/>
          </a:solidFill>
          <a:ln w="19050">
            <a:solidFill>
              <a:srgbClr val="1F6F78"/>
            </a:solidFill>
          </a:ln>
        </p:spPr>
        <p:txBody>
          <a:bodyPr/>
          <a:lstStyle/>
          <a:p>
            <a:endParaRPr lang="it-IT"/>
          </a:p>
        </p:txBody>
      </p:sp>
      <p:sp>
        <p:nvSpPr>
          <p:cNvPr id="202" name="Card 202"/>
          <p:cNvSpPr/>
          <p:nvPr/>
        </p:nvSpPr>
        <p:spPr>
          <a:xfrm>
            <a:off x="6309360" y="932688"/>
            <a:ext cx="5440680" cy="5440680"/>
          </a:xfrm>
          <a:prstGeom prst="roundRect">
            <a:avLst>
              <a:gd name="adj" fmla="val 4000"/>
            </a:avLst>
          </a:prstGeom>
          <a:solidFill>
            <a:srgbClr val="FBF3EC"/>
          </a:solidFill>
          <a:ln w="19050">
            <a:solidFill>
              <a:srgbClr val="D1622B"/>
            </a:solidFill>
          </a:ln>
        </p:spPr>
        <p:txBody>
          <a:bodyPr/>
          <a:lstStyle/>
          <a:p>
            <a:endParaRPr lang="it-IT"/>
          </a:p>
        </p:txBody>
      </p:sp>
      <p:sp>
        <p:nvSpPr>
          <p:cNvPr id="9" name="Card 201"/>
          <p:cNvSpPr/>
          <p:nvPr/>
        </p:nvSpPr>
        <p:spPr>
          <a:xfrm>
            <a:off x="457200" y="932688"/>
            <a:ext cx="5440680" cy="5440680"/>
          </a:xfrm>
          <a:prstGeom prst="roundRect">
            <a:avLst>
              <a:gd name="adj" fmla="val 4000"/>
            </a:avLst>
          </a:prstGeom>
          <a:solidFill>
            <a:srgbClr val="F2F7F8"/>
          </a:solidFill>
          <a:ln w="19050">
            <a:solidFill>
              <a:srgbClr val="1F6F78"/>
            </a:solidFill>
          </a:ln>
        </p:spPr>
        <p:txBody>
          <a:bodyPr/>
          <a:lstStyle/>
          <a:p>
            <a:endParaRPr lang="it-IT"/>
          </a:p>
        </p:txBody>
      </p:sp>
      <p:sp>
        <p:nvSpPr>
          <p:cNvPr id="10" name="Card 202"/>
          <p:cNvSpPr/>
          <p:nvPr/>
        </p:nvSpPr>
        <p:spPr>
          <a:xfrm>
            <a:off x="6309360" y="932688"/>
            <a:ext cx="5440680" cy="5440680"/>
          </a:xfrm>
          <a:prstGeom prst="roundRect">
            <a:avLst>
              <a:gd name="adj" fmla="val 4000"/>
            </a:avLst>
          </a:prstGeom>
          <a:solidFill>
            <a:srgbClr val="FBF3EC"/>
          </a:solidFill>
          <a:ln w="19050">
            <a:solidFill>
              <a:srgbClr val="D1622B"/>
            </a:solidFill>
          </a:ln>
        </p:spPr>
        <p:txBody>
          <a:bodyPr/>
          <a:lstStyle/>
          <a:p>
            <a:endParaRPr lang="it-IT"/>
          </a:p>
        </p:txBody>
      </p:sp>
      <p:sp>
        <p:nvSpPr>
          <p:cNvPr id="2" name="Titolo 1">
            <a:extLst>
              <a:ext uri="{FF2B5EF4-FFF2-40B4-BE49-F238E27FC236}">
                <a16:creationId xmlns:a16="http://schemas.microsoft.com/office/drawing/2014/main" id="{5DD14258-F46D-344B-9B06-5E8D09D2448B}"/>
              </a:ext>
            </a:extLst>
          </p:cNvPr>
          <p:cNvSpPr>
            <a:spLocks noGrp="1"/>
          </p:cNvSpPr>
          <p:nvPr>
            <p:ph type="title"/>
          </p:nvPr>
        </p:nvSpPr>
        <p:spPr>
          <a:xfrm>
            <a:off x="838200" y="61151"/>
            <a:ext cx="10515600" cy="752666"/>
          </a:xfrm>
        </p:spPr>
        <p:txBody>
          <a:bodyPr>
            <a:normAutofit/>
          </a:bodyPr>
          <a:lstStyle/>
          <a:p>
            <a:pPr algn="ctr"/>
            <a:r>
              <a:rPr lang="it-IT" sz="2400" b="1" dirty="0"/>
              <a:t>DUE DEFINIZIONI DI RETE</a:t>
            </a:r>
          </a:p>
        </p:txBody>
      </p:sp>
      <p:sp>
        <p:nvSpPr>
          <p:cNvPr id="3" name="Segnaposto contenuto 2">
            <a:extLst>
              <a:ext uri="{FF2B5EF4-FFF2-40B4-BE49-F238E27FC236}">
                <a16:creationId xmlns:a16="http://schemas.microsoft.com/office/drawing/2014/main" id="{1EA75027-CA22-1145-B1B7-691607EB42F2}"/>
              </a:ext>
            </a:extLst>
          </p:cNvPr>
          <p:cNvSpPr>
            <a:spLocks noGrp="1"/>
          </p:cNvSpPr>
          <p:nvPr>
            <p:ph sz="half" idx="1"/>
          </p:nvPr>
        </p:nvSpPr>
        <p:spPr>
          <a:xfrm>
            <a:off x="822960" y="1691640"/>
            <a:ext cx="4709160" cy="3840480"/>
          </a:xfrm>
        </p:spPr>
        <p:txBody>
          <a:bodyPr anchor="ctr">
            <a:normAutofit fontScale="77500" lnSpcReduction="20000"/>
          </a:bodyPr>
          <a:lstStyle/>
          <a:p>
            <a:pPr algn="just"/>
            <a:r>
              <a:rPr lang="it-IT" dirty="0"/>
              <a:t>Nel quadro dell'attuazione delle politiche pubbliche, la rete è "un insieme di </a:t>
            </a:r>
            <a:r>
              <a:rPr lang="it-IT" b="1" dirty="0">
                <a:solidFill>
                  <a:schemeClr val="accent6"/>
                </a:solidFill>
              </a:rPr>
              <a:t>relazioni relativamente stabili,</a:t>
            </a:r>
            <a:r>
              <a:rPr lang="it-IT" b="1" dirty="0"/>
              <a:t> </a:t>
            </a:r>
            <a:r>
              <a:rPr lang="it-IT" dirty="0"/>
              <a:t>di </a:t>
            </a:r>
            <a:r>
              <a:rPr lang="it-IT" b="1" dirty="0">
                <a:solidFill>
                  <a:srgbClr val="7030A0"/>
                </a:solidFill>
              </a:rPr>
              <a:t>natura non gerarchica</a:t>
            </a:r>
            <a:r>
              <a:rPr lang="it-IT" b="1" dirty="0">
                <a:solidFill>
                  <a:schemeClr val="accent3">
                    <a:lumMod val="75000"/>
                  </a:schemeClr>
                </a:solidFill>
              </a:rPr>
              <a:t> </a:t>
            </a:r>
            <a:r>
              <a:rPr lang="it-IT" dirty="0"/>
              <a:t>e indipendente, che collega una </a:t>
            </a:r>
            <a:r>
              <a:rPr lang="it-IT" dirty="0">
                <a:solidFill>
                  <a:schemeClr val="tx1"/>
                </a:solidFill>
              </a:rPr>
              <a:t>varietà di attori </a:t>
            </a:r>
            <a:r>
              <a:rPr lang="it-IT" dirty="0"/>
              <a:t>che condividono </a:t>
            </a:r>
            <a:r>
              <a:rPr lang="it-IT" b="1" dirty="0">
                <a:solidFill>
                  <a:srgbClr val="FF0000"/>
                </a:solidFill>
              </a:rPr>
              <a:t>interessi comuni</a:t>
            </a:r>
            <a:r>
              <a:rPr lang="it-IT" dirty="0"/>
              <a:t> in riferimento a una politica o a un programma e che </a:t>
            </a:r>
            <a:r>
              <a:rPr lang="it-IT" b="1" dirty="0"/>
              <a:t>scambiano risorse </a:t>
            </a:r>
            <a:r>
              <a:rPr lang="it-IT" dirty="0"/>
              <a:t>per perseguire </a:t>
            </a:r>
            <a:r>
              <a:rPr lang="it-IT" dirty="0">
                <a:solidFill>
                  <a:srgbClr val="FFC000"/>
                </a:solidFill>
              </a:rPr>
              <a:t>interessi condivisi</a:t>
            </a:r>
            <a:r>
              <a:rPr lang="it-IT" dirty="0"/>
              <a:t>, ammettendo che la </a:t>
            </a:r>
            <a:r>
              <a:rPr lang="it-IT" b="1" dirty="0">
                <a:solidFill>
                  <a:srgbClr val="00B0F0"/>
                </a:solidFill>
              </a:rPr>
              <a:t>cooperazione</a:t>
            </a:r>
            <a:r>
              <a:rPr lang="it-IT" b="1" dirty="0"/>
              <a:t> </a:t>
            </a:r>
            <a:r>
              <a:rPr lang="it-IT" dirty="0"/>
              <a:t>e il modo migliore per raggiungere gli </a:t>
            </a:r>
            <a:r>
              <a:rPr lang="it-IT" b="1" dirty="0">
                <a:solidFill>
                  <a:srgbClr val="FF0000"/>
                </a:solidFill>
              </a:rPr>
              <a:t>obiettivi comuni </a:t>
            </a:r>
            <a:r>
              <a:rPr lang="it-IT" dirty="0"/>
              <a:t>"</a:t>
            </a:r>
          </a:p>
          <a:p>
            <a:endParaRPr lang="it-IT" dirty="0"/>
          </a:p>
        </p:txBody>
      </p:sp>
      <p:sp>
        <p:nvSpPr>
          <p:cNvPr id="4" name="Segnaposto contenuto 3">
            <a:extLst>
              <a:ext uri="{FF2B5EF4-FFF2-40B4-BE49-F238E27FC236}">
                <a16:creationId xmlns:a16="http://schemas.microsoft.com/office/drawing/2014/main" id="{48B2278C-12EA-AC43-BC15-44802780575A}"/>
              </a:ext>
            </a:extLst>
          </p:cNvPr>
          <p:cNvSpPr>
            <a:spLocks noGrp="1"/>
          </p:cNvSpPr>
          <p:nvPr>
            <p:ph sz="half" idx="2"/>
          </p:nvPr>
        </p:nvSpPr>
        <p:spPr>
          <a:xfrm>
            <a:off x="6675120" y="1691640"/>
            <a:ext cx="4709160" cy="3840480"/>
          </a:xfrm>
        </p:spPr>
        <p:txBody>
          <a:bodyPr anchor="ctr">
            <a:normAutofit fontScale="77500" lnSpcReduction="20000"/>
          </a:bodyPr>
          <a:lstStyle/>
          <a:p>
            <a:pPr algn="just"/>
            <a:r>
              <a:rPr lang="it-IT" dirty="0"/>
              <a:t>Intendiamo per reti l’insieme di </a:t>
            </a:r>
            <a:r>
              <a:rPr lang="it-IT" dirty="0">
                <a:solidFill>
                  <a:schemeClr val="tx1"/>
                </a:solidFill>
              </a:rPr>
              <a:t>organizzazioni autonome</a:t>
            </a:r>
            <a:r>
              <a:rPr lang="it-IT" dirty="0"/>
              <a:t>, fra loro </a:t>
            </a:r>
            <a:r>
              <a:rPr lang="it-IT" b="1" dirty="0">
                <a:solidFill>
                  <a:srgbClr val="FFC000"/>
                </a:solidFill>
              </a:rPr>
              <a:t>interconnesse</a:t>
            </a:r>
            <a:r>
              <a:rPr lang="it-IT" dirty="0"/>
              <a:t> per il raggiungimento di </a:t>
            </a:r>
            <a:r>
              <a:rPr lang="it-IT" b="1" dirty="0">
                <a:solidFill>
                  <a:srgbClr val="FF0000"/>
                </a:solidFill>
              </a:rPr>
              <a:t>fini comuni</a:t>
            </a:r>
            <a:r>
              <a:rPr lang="it-IT" dirty="0"/>
              <a:t>, attraverso </a:t>
            </a:r>
            <a:r>
              <a:rPr lang="it-IT" b="1" dirty="0">
                <a:solidFill>
                  <a:schemeClr val="accent6"/>
                </a:solidFill>
              </a:rPr>
              <a:t>regole formalmente definite</a:t>
            </a:r>
            <a:r>
              <a:rPr lang="it-IT" dirty="0">
                <a:solidFill>
                  <a:schemeClr val="accent6"/>
                </a:solidFill>
              </a:rPr>
              <a:t>, </a:t>
            </a:r>
            <a:r>
              <a:rPr lang="it-IT" dirty="0"/>
              <a:t>a diverso grado di strutturazione e vincolo. </a:t>
            </a:r>
          </a:p>
          <a:p>
            <a:pPr algn="just"/>
            <a:r>
              <a:rPr lang="it-IT" dirty="0"/>
              <a:t>Una rete è essa stessa una organizzazione, distinta da quelle tradizionali in quanto basata su una </a:t>
            </a:r>
            <a:r>
              <a:rPr lang="it-IT" b="1" dirty="0">
                <a:solidFill>
                  <a:srgbClr val="00B0F0"/>
                </a:solidFill>
              </a:rPr>
              <a:t>logica di coordinamento</a:t>
            </a:r>
            <a:r>
              <a:rPr lang="it-IT" b="1" dirty="0"/>
              <a:t>, </a:t>
            </a:r>
            <a:r>
              <a:rPr lang="it-IT" b="1" dirty="0">
                <a:solidFill>
                  <a:srgbClr val="7030A0"/>
                </a:solidFill>
              </a:rPr>
              <a:t>anche non gerarchico</a:t>
            </a:r>
            <a:r>
              <a:rPr lang="it-IT" dirty="0"/>
              <a:t>, ma esito dell’equilibrio fra autonomia dei singoli attori </a:t>
            </a:r>
            <a:r>
              <a:rPr lang="it-IT" b="1" dirty="0"/>
              <a:t>(i nodi) </a:t>
            </a:r>
            <a:r>
              <a:rPr lang="it-IT" dirty="0"/>
              <a:t>e forza delle regole comuni </a:t>
            </a:r>
            <a:r>
              <a:rPr lang="it-IT" b="1" dirty="0"/>
              <a:t>(i protocolli).</a:t>
            </a:r>
          </a:p>
          <a:p>
            <a:endParaRPr lang="it-IT" dirty="0"/>
          </a:p>
        </p:txBody>
      </p:sp>
      <p:sp>
        <p:nvSpPr>
          <p:cNvPr id="5" name="CasellaDiTesto 4">
            <a:extLst>
              <a:ext uri="{FF2B5EF4-FFF2-40B4-BE49-F238E27FC236}">
                <a16:creationId xmlns:a16="http://schemas.microsoft.com/office/drawing/2014/main" id="{C3A4A351-4FA0-2148-B532-C9E760C9FDED}"/>
              </a:ext>
            </a:extLst>
          </p:cNvPr>
          <p:cNvSpPr txBox="1"/>
          <p:nvPr/>
        </p:nvSpPr>
        <p:spPr>
          <a:xfrm>
            <a:off x="822960" y="5577840"/>
            <a:ext cx="4709160" cy="713232"/>
          </a:xfrm>
          <a:prstGeom prst="rect">
            <a:avLst/>
          </a:prstGeom>
          <a:noFill/>
        </p:spPr>
        <p:txBody>
          <a:bodyPr wrap="square" rtlCol="0">
            <a:spAutoFit/>
          </a:bodyPr>
          <a:lstStyle/>
          <a:p>
            <a:r>
              <a:rPr lang="it-IT" sz="1100" dirty="0"/>
              <a:t>Tratto da .Banca Mondiale, 2019. Costruzione di Reti. Cit. da Prof. Dr. Tanja A. </a:t>
            </a:r>
            <a:r>
              <a:rPr lang="it-IT" sz="1100" dirty="0" err="1"/>
              <a:t>Börzel</a:t>
            </a:r>
            <a:endParaRPr lang="it-IT" sz="1100" dirty="0"/>
          </a:p>
          <a:p>
            <a:endParaRPr lang="it-IT" sz="1100" dirty="0"/>
          </a:p>
        </p:txBody>
      </p:sp>
      <p:sp>
        <p:nvSpPr>
          <p:cNvPr id="6" name="CasellaDiTesto 5">
            <a:extLst>
              <a:ext uri="{FF2B5EF4-FFF2-40B4-BE49-F238E27FC236}">
                <a16:creationId xmlns:a16="http://schemas.microsoft.com/office/drawing/2014/main" id="{55244C0C-0065-4244-A15F-1E6423615B09}"/>
              </a:ext>
            </a:extLst>
          </p:cNvPr>
          <p:cNvSpPr txBox="1"/>
          <p:nvPr/>
        </p:nvSpPr>
        <p:spPr>
          <a:xfrm>
            <a:off x="6675120" y="5577840"/>
            <a:ext cx="4709160" cy="713232"/>
          </a:xfrm>
          <a:prstGeom prst="rect">
            <a:avLst/>
          </a:prstGeom>
          <a:noFill/>
        </p:spPr>
        <p:txBody>
          <a:bodyPr wrap="square" rtlCol="0">
            <a:spAutoFit/>
          </a:bodyPr>
          <a:lstStyle/>
          <a:p>
            <a:r>
              <a:rPr lang="it-IT" sz="1100" dirty="0"/>
              <a:t>Tratto da: Linee guida per la costruzione di reti di collaborazione </a:t>
            </a:r>
            <a:r>
              <a:rPr lang="it-IT" sz="1100" dirty="0" err="1"/>
              <a:t>interistituzionale</a:t>
            </a:r>
            <a:r>
              <a:rPr lang="it-IT" sz="1100" dirty="0"/>
              <a:t> ed il coinvolgimento del terzo settore, Comitato di pilotaggio OT 11 e OT 2 (2016) </a:t>
            </a:r>
          </a:p>
          <a:p>
            <a:endParaRPr lang="it-IT" sz="1100" dirty="0"/>
          </a:p>
          <a:p>
            <a:endParaRPr lang="it-IT" sz="1100" dirty="0"/>
          </a:p>
        </p:txBody>
      </p:sp>
      <p:sp>
        <p:nvSpPr>
          <p:cNvPr id="7" name="CasellaDiTesto 6">
            <a:extLst>
              <a:ext uri="{FF2B5EF4-FFF2-40B4-BE49-F238E27FC236}">
                <a16:creationId xmlns:a16="http://schemas.microsoft.com/office/drawing/2014/main" id="{C63A8CD7-3FD3-A045-B0E4-2EFB24E02529}"/>
              </a:ext>
            </a:extLst>
          </p:cNvPr>
          <p:cNvSpPr txBox="1"/>
          <p:nvPr/>
        </p:nvSpPr>
        <p:spPr>
          <a:xfrm>
            <a:off x="822960" y="1188720"/>
            <a:ext cx="4709160" cy="384048"/>
          </a:xfrm>
          <a:prstGeom prst="rect">
            <a:avLst/>
          </a:prstGeom>
          <a:noFill/>
        </p:spPr>
        <p:txBody>
          <a:bodyPr wrap="square" rtlCol="0">
            <a:spAutoFit/>
          </a:bodyPr>
          <a:lstStyle/>
          <a:p>
            <a:pPr algn="ctr"/>
            <a:r>
              <a:rPr lang="it-IT" dirty="0"/>
              <a:t>RELAZIONI RELATIVAMENTE STABILI </a:t>
            </a:r>
          </a:p>
        </p:txBody>
      </p:sp>
      <p:sp>
        <p:nvSpPr>
          <p:cNvPr id="8" name="CasellaDiTesto 7">
            <a:extLst>
              <a:ext uri="{FF2B5EF4-FFF2-40B4-BE49-F238E27FC236}">
                <a16:creationId xmlns:a16="http://schemas.microsoft.com/office/drawing/2014/main" id="{E1B079DF-904D-544E-80F1-3C102A5CE184}"/>
              </a:ext>
            </a:extLst>
          </p:cNvPr>
          <p:cNvSpPr txBox="1"/>
          <p:nvPr/>
        </p:nvSpPr>
        <p:spPr>
          <a:xfrm>
            <a:off x="6675120" y="1188720"/>
            <a:ext cx="4709160" cy="384048"/>
          </a:xfrm>
          <a:prstGeom prst="rect">
            <a:avLst/>
          </a:prstGeom>
          <a:noFill/>
        </p:spPr>
        <p:txBody>
          <a:bodyPr wrap="square" rtlCol="0">
            <a:spAutoFit/>
          </a:bodyPr>
          <a:lstStyle/>
          <a:p>
            <a:pPr algn="ctr"/>
            <a:r>
              <a:rPr lang="it-IT" dirty="0"/>
              <a:t>REGOLE FORMALMENTE DEFINITE</a:t>
            </a:r>
          </a:p>
        </p:txBody>
      </p:sp>
    </p:spTree>
    <p:extLst>
      <p:ext uri="{BB962C8B-B14F-4D97-AF65-F5344CB8AC3E}">
        <p14:creationId xmlns:p14="http://schemas.microsoft.com/office/powerpoint/2010/main" val="216668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calcmode="lin" valueType="num">
                                      <p:cBhvr additive="base">
                                        <p:cTn id="3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9" name="Rectangle 120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37E9C9B-F151-2B24-AD28-D67D60C7EED9}"/>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Tessere reti perché ?</a:t>
            </a:r>
          </a:p>
        </p:txBody>
      </p:sp>
      <p:sp>
        <p:nvSpPr>
          <p:cNvPr id="121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9B013609-068B-7213-2DD0-E6C4D18E24BD}"/>
              </a:ext>
            </a:extLst>
          </p:cNvPr>
          <p:cNvSpPr txBox="1"/>
          <p:nvPr/>
        </p:nvSpPr>
        <p:spPr>
          <a:xfrm>
            <a:off x="572493" y="2071316"/>
            <a:ext cx="6713552" cy="411917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a:t>Le esperienze fatte nel campo dell’innovazione sociale ci dicono che si può avvenire agendo su diversi piani:</a:t>
            </a:r>
          </a:p>
          <a:p>
            <a:pPr indent="-228600">
              <a:lnSpc>
                <a:spcPct val="90000"/>
              </a:lnSpc>
              <a:spcAft>
                <a:spcPts val="600"/>
              </a:spcAft>
              <a:buFont typeface="Arial" panose="020B0604020202020204" pitchFamily="34" charset="0"/>
              <a:buChar char="•"/>
            </a:pPr>
            <a:endParaRPr lang="en-US" sz="2200"/>
          </a:p>
          <a:p>
            <a:pPr marL="342900" indent="-228600">
              <a:lnSpc>
                <a:spcPct val="90000"/>
              </a:lnSpc>
              <a:spcAft>
                <a:spcPts val="600"/>
              </a:spcAft>
              <a:buFont typeface="Arial" panose="020B0604020202020204" pitchFamily="34" charset="0"/>
              <a:buChar char="•"/>
            </a:pPr>
            <a:r>
              <a:rPr lang="en-US" sz="2200"/>
              <a:t>portare i servizi vicino ai cittadini (localizzare); </a:t>
            </a:r>
          </a:p>
          <a:p>
            <a:pPr marL="342900" indent="-228600">
              <a:lnSpc>
                <a:spcPct val="90000"/>
              </a:lnSpc>
              <a:spcAft>
                <a:spcPts val="600"/>
              </a:spcAft>
              <a:buFont typeface="Arial" panose="020B0604020202020204" pitchFamily="34" charset="0"/>
              <a:buChar char="•"/>
            </a:pPr>
            <a:r>
              <a:rPr lang="en-US" sz="2200"/>
              <a:t>favorire la costruzione di comunità (socializzare); </a:t>
            </a:r>
          </a:p>
          <a:p>
            <a:pPr marL="342900" indent="-228600">
              <a:lnSpc>
                <a:spcPct val="90000"/>
              </a:lnSpc>
              <a:spcAft>
                <a:spcPts val="600"/>
              </a:spcAft>
              <a:buFont typeface="Arial" panose="020B0604020202020204" pitchFamily="34" charset="0"/>
              <a:buChar char="•"/>
            </a:pPr>
            <a:r>
              <a:rPr lang="en-US" sz="2200"/>
              <a:t>estendere la rete degli attori coinvolti (includere); </a:t>
            </a:r>
          </a:p>
          <a:p>
            <a:pPr marL="342900" indent="-228600">
              <a:lnSpc>
                <a:spcPct val="90000"/>
              </a:lnSpc>
              <a:spcAft>
                <a:spcPts val="600"/>
              </a:spcAft>
              <a:buFont typeface="Arial" panose="020B0604020202020204" pitchFamily="34" charset="0"/>
              <a:buChar char="•"/>
            </a:pPr>
            <a:r>
              <a:rPr lang="en-US" sz="2200"/>
              <a:t>coinvolgere attori inizialmente non previsti (diversificare); </a:t>
            </a:r>
          </a:p>
          <a:p>
            <a:pPr marL="342900" indent="-228600">
              <a:lnSpc>
                <a:spcPct val="90000"/>
              </a:lnSpc>
              <a:spcAft>
                <a:spcPts val="600"/>
              </a:spcAft>
              <a:buFont typeface="Arial" panose="020B0604020202020204" pitchFamily="34" charset="0"/>
              <a:buChar char="•"/>
            </a:pPr>
            <a:r>
              <a:rPr lang="en-US" sz="2200"/>
              <a:t>connettere orizzontalmente diverse aree di intervento (coordinare). </a:t>
            </a:r>
          </a:p>
          <a:p>
            <a:pPr indent="-228600">
              <a:lnSpc>
                <a:spcPct val="90000"/>
              </a:lnSpc>
              <a:spcAft>
                <a:spcPts val="600"/>
              </a:spcAft>
              <a:buFont typeface="Arial" panose="020B0604020202020204" pitchFamily="34" charset="0"/>
              <a:buChar char="•"/>
            </a:pPr>
            <a:endParaRPr lang="en-US" sz="2200"/>
          </a:p>
        </p:txBody>
      </p:sp>
      <p:pic>
        <p:nvPicPr>
          <p:cNvPr id="1200" name="Icona"/>
          <p:cNvPicPr>
            <a:picLocks noChangeAspect="1"/>
          </p:cNvPicPr>
          <p:nvPr/>
        </p:nvPicPr>
        <p:blipFill>
          <a:blip r:embed="rId2"/>
          <a:srcRect l="626" r="3166"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530174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2" name="Rectangle 12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82DA9E5-6BC9-480E-69BF-50BFA2887FBB}"/>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dirty="0"/>
              <a:t>Rete per chi ? </a:t>
            </a:r>
          </a:p>
        </p:txBody>
      </p:sp>
      <p:sp>
        <p:nvSpPr>
          <p:cNvPr id="12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D15A03D9-68A5-B003-37E3-1AAA2B311752}"/>
              </a:ext>
            </a:extLst>
          </p:cNvPr>
          <p:cNvSpPr txBox="1"/>
          <p:nvPr/>
        </p:nvSpPr>
        <p:spPr>
          <a:xfrm>
            <a:off x="572493" y="2071316"/>
            <a:ext cx="6713552" cy="4119172"/>
          </a:xfrm>
          <a:prstGeom prst="rect">
            <a:avLst/>
          </a:prstGeom>
        </p:spPr>
        <p:txBody>
          <a:bodyPr vert="horz" lIns="91440" tIns="45720" rIns="91440" bIns="45720" rtlCol="0" anchor="t">
            <a:normAutofit/>
          </a:bodyPr>
          <a:lstStyle/>
          <a:p>
            <a:pPr indent="-228600">
              <a:lnSpc>
                <a:spcPct val="90000"/>
              </a:lnSpc>
              <a:spcAft>
                <a:spcPts val="800"/>
              </a:spcAft>
              <a:buFont typeface="Arial" panose="020B0604020202020204" pitchFamily="34" charset="0"/>
              <a:buChar char="•"/>
            </a:pPr>
            <a:endParaRPr lang="en-US" sz="2000">
              <a:effectLst/>
            </a:endParaRPr>
          </a:p>
          <a:p>
            <a:pPr marL="342900" lvl="0" indent="-228600">
              <a:lnSpc>
                <a:spcPct val="90000"/>
              </a:lnSpc>
              <a:spcAft>
                <a:spcPts val="800"/>
              </a:spcAft>
              <a:buFont typeface="Arial" panose="020B0604020202020204" pitchFamily="34" charset="0"/>
              <a:buChar char="•"/>
            </a:pPr>
            <a:r>
              <a:rPr lang="en-US" sz="2000">
                <a:effectLst/>
              </a:rPr>
              <a:t>• le </a:t>
            </a:r>
            <a:r>
              <a:rPr lang="en-US" sz="2000" b="1">
                <a:effectLst/>
              </a:rPr>
              <a:t>persone</a:t>
            </a:r>
            <a:r>
              <a:rPr lang="en-US" sz="2000">
                <a:effectLst/>
              </a:rPr>
              <a:t>, perchè vengono aiutate economicamente e socialmente ad uscire dalle condizioni di povertà e a imboccare percorsi di inclusione; </a:t>
            </a:r>
          </a:p>
          <a:p>
            <a:pPr marL="342900" lvl="0" indent="-228600">
              <a:lnSpc>
                <a:spcPct val="90000"/>
              </a:lnSpc>
              <a:spcAft>
                <a:spcPts val="800"/>
              </a:spcAft>
              <a:buFont typeface="Arial" panose="020B0604020202020204" pitchFamily="34" charset="0"/>
              <a:buChar char="•"/>
            </a:pPr>
            <a:r>
              <a:rPr lang="en-US" sz="2000">
                <a:effectLst/>
              </a:rPr>
              <a:t>• il </a:t>
            </a:r>
            <a:r>
              <a:rPr lang="en-US" sz="2000" b="1">
                <a:effectLst/>
              </a:rPr>
              <a:t>sistema di </a:t>
            </a:r>
            <a:r>
              <a:rPr lang="en-US" sz="2000" b="1" i="1">
                <a:effectLst/>
              </a:rPr>
              <a:t>welfare </a:t>
            </a:r>
            <a:r>
              <a:rPr lang="en-US" sz="2000" b="1">
                <a:effectLst/>
              </a:rPr>
              <a:t>locale</a:t>
            </a:r>
            <a:r>
              <a:rPr lang="en-US" sz="2000">
                <a:effectLst/>
              </a:rPr>
              <a:t>, da un lato attraverso il potenziamento dei servizi e delle offerte, dall’altro supportando il miglioramento delle forme di coordinamento e collaborazione tra i diversi presidi e interventi; </a:t>
            </a:r>
          </a:p>
          <a:p>
            <a:pPr marL="342900" lvl="0" indent="-228600">
              <a:lnSpc>
                <a:spcPct val="90000"/>
              </a:lnSpc>
              <a:spcAft>
                <a:spcPts val="800"/>
              </a:spcAft>
              <a:buFont typeface="Arial" panose="020B0604020202020204" pitchFamily="34" charset="0"/>
              <a:buChar char="•"/>
            </a:pPr>
            <a:r>
              <a:rPr lang="en-US" sz="2000">
                <a:effectLst/>
              </a:rPr>
              <a:t>• le </a:t>
            </a:r>
            <a:r>
              <a:rPr lang="en-US" sz="2000" b="1">
                <a:effectLst/>
              </a:rPr>
              <a:t>comunità territoriali</a:t>
            </a:r>
            <a:r>
              <a:rPr lang="en-US" sz="2000">
                <a:effectLst/>
              </a:rPr>
              <a:t>, in quanto l'attivazione di un sistema integrato di interventi mirati a contrastare, arginare e superare le situazioni di poverta , li aiuta a trasformarsi in comunita sociali inclusive.</a:t>
            </a:r>
          </a:p>
        </p:txBody>
      </p:sp>
      <p:pic>
        <p:nvPicPr>
          <p:cNvPr id="1200" name="Icona"/>
          <p:cNvPicPr>
            <a:picLocks noChangeAspect="1"/>
          </p:cNvPicPr>
          <p:nvPr/>
        </p:nvPicPr>
        <p:blipFill>
          <a:blip r:embed="rId2"/>
          <a:srcRect l="1199" r="259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492930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A52E70-5843-8EED-7972-3422EF1D7FE2}"/>
              </a:ext>
            </a:extLst>
          </p:cNvPr>
          <p:cNvSpPr>
            <a:spLocks noGrp="1"/>
          </p:cNvSpPr>
          <p:nvPr>
            <p:ph type="title"/>
          </p:nvPr>
        </p:nvSpPr>
        <p:spPr>
          <a:xfrm>
            <a:off x="838200" y="365126"/>
            <a:ext cx="10515600" cy="676274"/>
          </a:xfrm>
        </p:spPr>
        <p:txBody>
          <a:bodyPr>
            <a:normAutofit/>
          </a:bodyPr>
          <a:lstStyle/>
          <a:p>
            <a:pPr algn="ctr"/>
            <a:r>
              <a:rPr lang="it-IT" sz="4000"/>
              <a:t>Reti, voce del verbo …</a:t>
            </a:r>
          </a:p>
        </p:txBody>
      </p:sp>
      <p:sp>
        <p:nvSpPr>
          <p:cNvPr id="970" name="Card 970"/>
          <p:cNvSpPr/>
          <p:nvPr/>
        </p:nvSpPr>
        <p:spPr>
          <a:xfrm>
            <a:off x="548640" y="1691640"/>
            <a:ext cx="2697480" cy="3566160"/>
          </a:xfrm>
          <a:prstGeom prst="roundRect">
            <a:avLst>
              <a:gd name="adj" fmla="val 5000"/>
            </a:avLst>
          </a:prstGeom>
          <a:solidFill>
            <a:srgbClr val="F2F7F8"/>
          </a:solidFill>
          <a:ln w="19050">
            <a:solidFill>
              <a:srgbClr val="1F6F78"/>
            </a:solidFill>
          </a:ln>
        </p:spPr>
        <p:txBody>
          <a:bodyPr/>
          <a:lstStyle/>
          <a:p>
            <a:endParaRPr lang="it-IT"/>
          </a:p>
        </p:txBody>
      </p:sp>
      <p:sp>
        <p:nvSpPr>
          <p:cNvPr id="990" name="TB 990"/>
          <p:cNvSpPr txBox="1"/>
          <p:nvPr/>
        </p:nvSpPr>
        <p:spPr>
          <a:xfrm>
            <a:off x="731520" y="3063240"/>
            <a:ext cx="2331720" cy="731520"/>
          </a:xfrm>
          <a:prstGeom prst="rect">
            <a:avLst/>
          </a:prstGeom>
          <a:noFill/>
        </p:spPr>
        <p:txBody>
          <a:bodyPr wrap="square" lIns="91440" rIns="91440" anchor="t">
            <a:normAutofit/>
          </a:bodyPr>
          <a:lstStyle/>
          <a:p>
            <a:pPr algn="l"/>
            <a:r>
              <a:rPr lang="it-IT" sz="2200" b="1">
                <a:solidFill>
                  <a:srgbClr val="1F6F78"/>
                </a:solidFill>
              </a:rPr>
              <a:t>LOCALIZZARE</a:t>
            </a:r>
          </a:p>
        </p:txBody>
      </p:sp>
      <p:sp>
        <p:nvSpPr>
          <p:cNvPr id="1000" name="TB 1000"/>
          <p:cNvSpPr txBox="1"/>
          <p:nvPr/>
        </p:nvSpPr>
        <p:spPr>
          <a:xfrm>
            <a:off x="731520" y="3703320"/>
            <a:ext cx="2331720" cy="1645920"/>
          </a:xfrm>
          <a:prstGeom prst="rect">
            <a:avLst/>
          </a:prstGeom>
          <a:noFill/>
        </p:spPr>
        <p:txBody>
          <a:bodyPr wrap="square" lIns="91440" rIns="91440" anchor="t">
            <a:normAutofit/>
          </a:bodyPr>
          <a:lstStyle/>
          <a:p>
            <a:pPr algn="l">
              <a:lnSpc>
                <a:spcPct val="110000"/>
              </a:lnSpc>
            </a:pPr>
            <a:r>
              <a:rPr lang="it-IT" sz="1800" b="0">
                <a:solidFill>
                  <a:srgbClr val="3C4A54"/>
                </a:solidFill>
              </a:rPr>
              <a:t>portare i servizi vicino ai cittadini</a:t>
            </a:r>
          </a:p>
        </p:txBody>
      </p:sp>
      <p:sp>
        <p:nvSpPr>
          <p:cNvPr id="971" name="Card 971"/>
          <p:cNvSpPr/>
          <p:nvPr/>
        </p:nvSpPr>
        <p:spPr>
          <a:xfrm>
            <a:off x="3364992" y="1691640"/>
            <a:ext cx="2697480" cy="3566160"/>
          </a:xfrm>
          <a:prstGeom prst="roundRect">
            <a:avLst>
              <a:gd name="adj" fmla="val 5000"/>
            </a:avLst>
          </a:prstGeom>
          <a:solidFill>
            <a:srgbClr val="FBF3EC"/>
          </a:solidFill>
          <a:ln w="19050">
            <a:solidFill>
              <a:srgbClr val="D1622B"/>
            </a:solidFill>
          </a:ln>
        </p:spPr>
        <p:txBody>
          <a:bodyPr/>
          <a:lstStyle/>
          <a:p>
            <a:endParaRPr lang="it-IT"/>
          </a:p>
        </p:txBody>
      </p:sp>
      <p:sp>
        <p:nvSpPr>
          <p:cNvPr id="991" name="TB 991"/>
          <p:cNvSpPr txBox="1"/>
          <p:nvPr/>
        </p:nvSpPr>
        <p:spPr>
          <a:xfrm>
            <a:off x="3547872" y="3063240"/>
            <a:ext cx="2331720" cy="731520"/>
          </a:xfrm>
          <a:prstGeom prst="rect">
            <a:avLst/>
          </a:prstGeom>
          <a:noFill/>
        </p:spPr>
        <p:txBody>
          <a:bodyPr wrap="square" lIns="91440" rIns="91440" anchor="t">
            <a:normAutofit/>
          </a:bodyPr>
          <a:lstStyle/>
          <a:p>
            <a:pPr algn="l"/>
            <a:r>
              <a:rPr lang="it-IT" sz="2200" b="1">
                <a:solidFill>
                  <a:srgbClr val="D1622B"/>
                </a:solidFill>
              </a:rPr>
              <a:t>SOCIALIZZARE</a:t>
            </a:r>
          </a:p>
        </p:txBody>
      </p:sp>
      <p:sp>
        <p:nvSpPr>
          <p:cNvPr id="1001" name="TB 1001"/>
          <p:cNvSpPr txBox="1"/>
          <p:nvPr/>
        </p:nvSpPr>
        <p:spPr>
          <a:xfrm>
            <a:off x="3547872" y="3703320"/>
            <a:ext cx="2331720" cy="1645920"/>
          </a:xfrm>
          <a:prstGeom prst="rect">
            <a:avLst/>
          </a:prstGeom>
          <a:noFill/>
        </p:spPr>
        <p:txBody>
          <a:bodyPr wrap="square" lIns="91440" rIns="91440" anchor="t">
            <a:normAutofit/>
          </a:bodyPr>
          <a:lstStyle/>
          <a:p>
            <a:pPr algn="l">
              <a:lnSpc>
                <a:spcPct val="110000"/>
              </a:lnSpc>
            </a:pPr>
            <a:r>
              <a:rPr lang="it-IT" sz="1800" b="0">
                <a:solidFill>
                  <a:srgbClr val="3C4A54"/>
                </a:solidFill>
              </a:rPr>
              <a:t>favorire la costruzione di comunità</a:t>
            </a:r>
          </a:p>
        </p:txBody>
      </p:sp>
      <p:sp>
        <p:nvSpPr>
          <p:cNvPr id="972" name="Card 972"/>
          <p:cNvSpPr/>
          <p:nvPr/>
        </p:nvSpPr>
        <p:spPr>
          <a:xfrm>
            <a:off x="6181344" y="1691640"/>
            <a:ext cx="2697480" cy="3566160"/>
          </a:xfrm>
          <a:prstGeom prst="roundRect">
            <a:avLst>
              <a:gd name="adj" fmla="val 5000"/>
            </a:avLst>
          </a:prstGeom>
          <a:solidFill>
            <a:srgbClr val="F1F4FA"/>
          </a:solidFill>
          <a:ln w="19050">
            <a:solidFill>
              <a:srgbClr val="2B5F8E"/>
            </a:solidFill>
          </a:ln>
        </p:spPr>
        <p:txBody>
          <a:bodyPr/>
          <a:lstStyle/>
          <a:p>
            <a:endParaRPr lang="it-IT"/>
          </a:p>
        </p:txBody>
      </p:sp>
      <p:sp>
        <p:nvSpPr>
          <p:cNvPr id="992" name="TB 992"/>
          <p:cNvSpPr txBox="1"/>
          <p:nvPr/>
        </p:nvSpPr>
        <p:spPr>
          <a:xfrm>
            <a:off x="6364224" y="3063240"/>
            <a:ext cx="2331720" cy="731520"/>
          </a:xfrm>
          <a:prstGeom prst="rect">
            <a:avLst/>
          </a:prstGeom>
          <a:noFill/>
        </p:spPr>
        <p:txBody>
          <a:bodyPr wrap="square" lIns="91440" rIns="91440" anchor="t">
            <a:normAutofit/>
          </a:bodyPr>
          <a:lstStyle/>
          <a:p>
            <a:pPr algn="l"/>
            <a:r>
              <a:rPr lang="it-IT" sz="2200" b="1">
                <a:solidFill>
                  <a:srgbClr val="2B5F8E"/>
                </a:solidFill>
              </a:rPr>
              <a:t>INCLUDERE</a:t>
            </a:r>
          </a:p>
        </p:txBody>
      </p:sp>
      <p:sp>
        <p:nvSpPr>
          <p:cNvPr id="1002" name="TB 1002"/>
          <p:cNvSpPr txBox="1"/>
          <p:nvPr/>
        </p:nvSpPr>
        <p:spPr>
          <a:xfrm>
            <a:off x="6364224" y="3703320"/>
            <a:ext cx="2331720" cy="1645920"/>
          </a:xfrm>
          <a:prstGeom prst="rect">
            <a:avLst/>
          </a:prstGeom>
          <a:noFill/>
        </p:spPr>
        <p:txBody>
          <a:bodyPr wrap="square" lIns="91440" rIns="91440" anchor="t">
            <a:normAutofit/>
          </a:bodyPr>
          <a:lstStyle/>
          <a:p>
            <a:pPr algn="l">
              <a:lnSpc>
                <a:spcPct val="110000"/>
              </a:lnSpc>
            </a:pPr>
            <a:r>
              <a:rPr lang="it-IT" sz="1800" b="0">
                <a:solidFill>
                  <a:srgbClr val="3C4A54"/>
                </a:solidFill>
              </a:rPr>
              <a:t>estendere la rete degli attori coinvolti</a:t>
            </a:r>
          </a:p>
        </p:txBody>
      </p:sp>
      <p:sp>
        <p:nvSpPr>
          <p:cNvPr id="973" name="Card 973"/>
          <p:cNvSpPr/>
          <p:nvPr/>
        </p:nvSpPr>
        <p:spPr>
          <a:xfrm>
            <a:off x="8997696" y="1691640"/>
            <a:ext cx="2697480" cy="3566160"/>
          </a:xfrm>
          <a:prstGeom prst="roundRect">
            <a:avLst>
              <a:gd name="adj" fmla="val 5000"/>
            </a:avLst>
          </a:prstGeom>
          <a:solidFill>
            <a:srgbClr val="F4F3F7"/>
          </a:solidFill>
          <a:ln w="19050">
            <a:solidFill>
              <a:srgbClr val="6A4C93"/>
            </a:solidFill>
          </a:ln>
        </p:spPr>
        <p:txBody>
          <a:bodyPr/>
          <a:lstStyle/>
          <a:p>
            <a:endParaRPr lang="it-IT"/>
          </a:p>
        </p:txBody>
      </p:sp>
      <p:sp>
        <p:nvSpPr>
          <p:cNvPr id="993" name="TB 993"/>
          <p:cNvSpPr txBox="1"/>
          <p:nvPr/>
        </p:nvSpPr>
        <p:spPr>
          <a:xfrm>
            <a:off x="9180576" y="3063240"/>
            <a:ext cx="2331720" cy="731520"/>
          </a:xfrm>
          <a:prstGeom prst="rect">
            <a:avLst/>
          </a:prstGeom>
          <a:noFill/>
        </p:spPr>
        <p:txBody>
          <a:bodyPr wrap="square" lIns="91440" rIns="91440" anchor="t">
            <a:normAutofit/>
          </a:bodyPr>
          <a:lstStyle/>
          <a:p>
            <a:pPr algn="l"/>
            <a:r>
              <a:rPr lang="it-IT" sz="2200" b="1">
                <a:solidFill>
                  <a:srgbClr val="6A4C93"/>
                </a:solidFill>
              </a:rPr>
              <a:t>DIVERSIFICARE</a:t>
            </a:r>
          </a:p>
        </p:txBody>
      </p:sp>
      <p:sp>
        <p:nvSpPr>
          <p:cNvPr id="1003" name="TB 1003"/>
          <p:cNvSpPr txBox="1"/>
          <p:nvPr/>
        </p:nvSpPr>
        <p:spPr>
          <a:xfrm>
            <a:off x="9180576" y="3703320"/>
            <a:ext cx="2331720" cy="1645920"/>
          </a:xfrm>
          <a:prstGeom prst="rect">
            <a:avLst/>
          </a:prstGeom>
          <a:noFill/>
        </p:spPr>
        <p:txBody>
          <a:bodyPr wrap="square" lIns="91440" rIns="91440" anchor="t">
            <a:normAutofit/>
          </a:bodyPr>
          <a:lstStyle/>
          <a:p>
            <a:pPr algn="l">
              <a:lnSpc>
                <a:spcPct val="110000"/>
              </a:lnSpc>
            </a:pPr>
            <a:r>
              <a:rPr lang="it-IT" sz="1800" b="0">
                <a:solidFill>
                  <a:srgbClr val="3C4A54"/>
                </a:solidFill>
              </a:rPr>
              <a:t>coinvolgere attori inizialmente non previsti</a:t>
            </a:r>
          </a:p>
        </p:txBody>
      </p:sp>
      <p:pic>
        <p:nvPicPr>
          <p:cNvPr id="1100" name="Icona 0"/>
          <p:cNvPicPr>
            <a:picLocks noChangeAspect="1"/>
          </p:cNvPicPr>
          <p:nvPr/>
        </p:nvPicPr>
        <p:blipFill>
          <a:blip r:embed="rId2"/>
          <a:stretch>
            <a:fillRect/>
          </a:stretch>
        </p:blipFill>
        <p:spPr>
          <a:xfrm>
            <a:off x="731520" y="1920240"/>
            <a:ext cx="960120" cy="960120"/>
          </a:xfrm>
          <a:prstGeom prst="rect">
            <a:avLst/>
          </a:prstGeom>
        </p:spPr>
      </p:pic>
      <p:pic>
        <p:nvPicPr>
          <p:cNvPr id="1101" name="Icona 1"/>
          <p:cNvPicPr>
            <a:picLocks noChangeAspect="1"/>
          </p:cNvPicPr>
          <p:nvPr/>
        </p:nvPicPr>
        <p:blipFill>
          <a:blip r:embed="rId3"/>
          <a:stretch>
            <a:fillRect/>
          </a:stretch>
        </p:blipFill>
        <p:spPr>
          <a:xfrm>
            <a:off x="3547872" y="1920240"/>
            <a:ext cx="960120" cy="960120"/>
          </a:xfrm>
          <a:prstGeom prst="rect">
            <a:avLst/>
          </a:prstGeom>
        </p:spPr>
      </p:pic>
      <p:pic>
        <p:nvPicPr>
          <p:cNvPr id="1102" name="Icona 2"/>
          <p:cNvPicPr>
            <a:picLocks noChangeAspect="1"/>
          </p:cNvPicPr>
          <p:nvPr/>
        </p:nvPicPr>
        <p:blipFill>
          <a:blip r:embed="rId4"/>
          <a:stretch>
            <a:fillRect/>
          </a:stretch>
        </p:blipFill>
        <p:spPr>
          <a:xfrm>
            <a:off x="6364224" y="1920240"/>
            <a:ext cx="960120" cy="960120"/>
          </a:xfrm>
          <a:prstGeom prst="rect">
            <a:avLst/>
          </a:prstGeom>
        </p:spPr>
      </p:pic>
      <p:pic>
        <p:nvPicPr>
          <p:cNvPr id="1103" name="Icona 3"/>
          <p:cNvPicPr>
            <a:picLocks noChangeAspect="1"/>
          </p:cNvPicPr>
          <p:nvPr/>
        </p:nvPicPr>
        <p:blipFill>
          <a:blip r:embed="rId5"/>
          <a:stretch>
            <a:fillRect/>
          </a:stretch>
        </p:blipFill>
        <p:spPr>
          <a:xfrm>
            <a:off x="9180576" y="1920240"/>
            <a:ext cx="960120" cy="960120"/>
          </a:xfrm>
          <a:prstGeom prst="rect">
            <a:avLst/>
          </a:prstGeom>
        </p:spPr>
      </p:pic>
    </p:spTree>
    <p:extLst>
      <p:ext uri="{BB962C8B-B14F-4D97-AF65-F5344CB8AC3E}">
        <p14:creationId xmlns:p14="http://schemas.microsoft.com/office/powerpoint/2010/main" val="2042524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925DB8-8895-78D8-BC2D-5C86CA19CCF3}"/>
              </a:ext>
            </a:extLst>
          </p:cNvPr>
          <p:cNvSpPr>
            <a:spLocks noGrp="1"/>
          </p:cNvSpPr>
          <p:nvPr>
            <p:ph type="title"/>
          </p:nvPr>
        </p:nvSpPr>
        <p:spPr/>
        <p:txBody>
          <a:bodyPr/>
          <a:lstStyle/>
          <a:p>
            <a:r>
              <a:rPr lang="it-IT" dirty="0"/>
              <a:t>Reti di indirizzo e reti di intervento</a:t>
            </a:r>
          </a:p>
        </p:txBody>
      </p:sp>
      <p:sp>
        <p:nvSpPr>
          <p:cNvPr id="4" name="CasellaDiTesto 3">
            <a:extLst>
              <a:ext uri="{FF2B5EF4-FFF2-40B4-BE49-F238E27FC236}">
                <a16:creationId xmlns:a16="http://schemas.microsoft.com/office/drawing/2014/main" id="{9E23993F-B5A8-9C74-0EFE-17D0F83EA8B2}"/>
              </a:ext>
            </a:extLst>
          </p:cNvPr>
          <p:cNvSpPr txBox="1"/>
          <p:nvPr/>
        </p:nvSpPr>
        <p:spPr>
          <a:xfrm>
            <a:off x="841248" y="1600200"/>
            <a:ext cx="10515600" cy="830997"/>
          </a:xfrm>
          <a:prstGeom prst="rect">
            <a:avLst/>
          </a:prstGeom>
          <a:noFill/>
        </p:spPr>
        <p:txBody>
          <a:bodyPr wrap="square">
            <a:spAutoFit/>
          </a:bodyPr>
          <a:lstStyle/>
          <a:p>
            <a:pPr>
              <a:lnSpc>
                <a:spcPct val="100000"/>
              </a:lnSpc>
              <a:spcAft>
                <a:spcPts val="800"/>
              </a:spcAft>
              <a:buNone/>
            </a:pPr>
            <a:r>
              <a:rPr lang="it-IT" sz="2400" b="1" kern="100" dirty="0">
                <a:effectLst/>
                <a:latin typeface="+mn-lt"/>
                <a:ea typeface="Aptos" panose="020B0004020202020204" pitchFamily="34" charset="0"/>
                <a:cs typeface="Times New Roman" panose="02020603050405020304" pitchFamily="18" charset="0"/>
              </a:rPr>
              <a:t>Nell’area della protezione sociale si possono distinguere due principali tipi di Reti di coordinamento istituzionali</a:t>
            </a:r>
            <a:r>
              <a:rPr lang="it-IT" sz="2400" b="1" kern="100">
                <a:effectLst/>
                <a:latin typeface="+mn-lt"/>
                <a:ea typeface="Aptos" panose="020B0004020202020204" pitchFamily="34" charset="0"/>
                <a:cs typeface="Times New Roman" panose="02020603050405020304" pitchFamily="18" charset="0"/>
              </a:rPr>
              <a:t>.</a:t>
            </a:r>
            <a:endParaRPr lang="it-IT"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01" name="Card 301"/>
          <p:cNvSpPr/>
          <p:nvPr/>
        </p:nvSpPr>
        <p:spPr>
          <a:xfrm>
            <a:off x="841248" y="2743200"/>
            <a:ext cx="4937760" cy="2377440"/>
          </a:xfrm>
          <a:prstGeom prst="roundRect">
            <a:avLst>
              <a:gd name="adj" fmla="val 5000"/>
            </a:avLst>
          </a:prstGeom>
          <a:solidFill>
            <a:srgbClr val="F2F7F8"/>
          </a:solidFill>
          <a:ln w="19050">
            <a:solidFill>
              <a:srgbClr val="1F6F78"/>
            </a:solidFill>
          </a:ln>
        </p:spPr>
        <p:txBody>
          <a:bodyPr/>
          <a:lstStyle/>
          <a:p>
            <a:endParaRPr lang="it-IT"/>
          </a:p>
        </p:txBody>
      </p:sp>
      <p:sp>
        <p:nvSpPr>
          <p:cNvPr id="302" name="Card 302"/>
          <p:cNvSpPr/>
          <p:nvPr/>
        </p:nvSpPr>
        <p:spPr>
          <a:xfrm>
            <a:off x="6419088" y="2743200"/>
            <a:ext cx="4937760" cy="2377440"/>
          </a:xfrm>
          <a:prstGeom prst="roundRect">
            <a:avLst>
              <a:gd name="adj" fmla="val 5000"/>
            </a:avLst>
          </a:prstGeom>
          <a:solidFill>
            <a:srgbClr val="FBF3EC"/>
          </a:solidFill>
          <a:ln w="19050">
            <a:solidFill>
              <a:srgbClr val="D1622B"/>
            </a:solidFill>
          </a:ln>
        </p:spPr>
        <p:txBody>
          <a:bodyPr/>
          <a:lstStyle/>
          <a:p>
            <a:endParaRPr lang="it-IT"/>
          </a:p>
        </p:txBody>
      </p:sp>
      <p:sp>
        <p:nvSpPr>
          <p:cNvPr id="311" name="Testo 311"/>
          <p:cNvSpPr txBox="1"/>
          <p:nvPr/>
        </p:nvSpPr>
        <p:spPr>
          <a:xfrm>
            <a:off x="2240280" y="3063240"/>
            <a:ext cx="3291840" cy="1737360"/>
          </a:xfrm>
          <a:prstGeom prst="rect">
            <a:avLst/>
          </a:prstGeom>
          <a:noFill/>
        </p:spPr>
        <p:txBody>
          <a:bodyPr wrap="square" lIns="91440" tIns="45720" rIns="91440" bIns="45720">
            <a:normAutofit/>
          </a:bodyPr>
          <a:lstStyle/>
          <a:p>
            <a:r>
              <a:rPr lang="it-IT" sz="2400" b="1" dirty="0">
                <a:solidFill>
                  <a:srgbClr val="1F6F78"/>
                </a:solidFill>
              </a:rPr>
              <a:t>1. Reti di indirizzo</a:t>
            </a:r>
          </a:p>
          <a:p>
            <a:endParaRPr lang="it-IT" sz="1200" dirty="0"/>
          </a:p>
          <a:p>
            <a:r>
              <a:rPr lang="it-IT" sz="1800" dirty="0">
                <a:solidFill>
                  <a:srgbClr val="1A1A1A"/>
                </a:solidFill>
              </a:rPr>
              <a:t>Funzione di programmazione e di monitoraggio e valutazione.</a:t>
            </a:r>
          </a:p>
        </p:txBody>
      </p:sp>
      <p:sp>
        <p:nvSpPr>
          <p:cNvPr id="312" name="Testo 312"/>
          <p:cNvSpPr txBox="1"/>
          <p:nvPr/>
        </p:nvSpPr>
        <p:spPr>
          <a:xfrm>
            <a:off x="7818120" y="3063240"/>
            <a:ext cx="3291840" cy="1737360"/>
          </a:xfrm>
          <a:prstGeom prst="rect">
            <a:avLst/>
          </a:prstGeom>
          <a:noFill/>
        </p:spPr>
        <p:txBody>
          <a:bodyPr wrap="square" lIns="91440" tIns="45720" rIns="91440" bIns="45720">
            <a:normAutofit/>
          </a:bodyPr>
          <a:lstStyle/>
          <a:p>
            <a:r>
              <a:rPr lang="it-IT" sz="2400" b="1" dirty="0">
                <a:solidFill>
                  <a:srgbClr val="D1622B"/>
                </a:solidFill>
              </a:rPr>
              <a:t>2. Reti di intervento</a:t>
            </a:r>
          </a:p>
          <a:p>
            <a:endParaRPr lang="it-IT" sz="1200" dirty="0"/>
          </a:p>
          <a:p>
            <a:r>
              <a:rPr lang="it-IT" sz="1800" dirty="0">
                <a:solidFill>
                  <a:srgbClr val="1A1A1A"/>
                </a:solidFill>
              </a:rPr>
              <a:t>Funzione gestionale e di attuazione degli interventi.</a:t>
            </a:r>
          </a:p>
        </p:txBody>
      </p:sp>
      <p:pic>
        <p:nvPicPr>
          <p:cNvPr id="401" name="Icona 401"/>
          <p:cNvPicPr>
            <a:picLocks noChangeAspect="1"/>
          </p:cNvPicPr>
          <p:nvPr/>
        </p:nvPicPr>
        <p:blipFill>
          <a:blip r:embed="rId2"/>
          <a:stretch>
            <a:fillRect/>
          </a:stretch>
        </p:blipFill>
        <p:spPr>
          <a:xfrm>
            <a:off x="1143000" y="3429000"/>
            <a:ext cx="1005840" cy="1005840"/>
          </a:xfrm>
          <a:prstGeom prst="rect">
            <a:avLst/>
          </a:prstGeom>
        </p:spPr>
      </p:pic>
      <p:pic>
        <p:nvPicPr>
          <p:cNvPr id="402" name="Icona 402"/>
          <p:cNvPicPr>
            <a:picLocks noChangeAspect="1"/>
          </p:cNvPicPr>
          <p:nvPr/>
        </p:nvPicPr>
        <p:blipFill>
          <a:blip r:embed="rId3"/>
          <a:stretch>
            <a:fillRect/>
          </a:stretch>
        </p:blipFill>
        <p:spPr>
          <a:xfrm>
            <a:off x="6720840" y="3429000"/>
            <a:ext cx="1005840" cy="1005840"/>
          </a:xfrm>
          <a:prstGeom prst="rect">
            <a:avLst/>
          </a:prstGeom>
        </p:spPr>
      </p:pic>
    </p:spTree>
    <p:extLst>
      <p:ext uri="{BB962C8B-B14F-4D97-AF65-F5344CB8AC3E}">
        <p14:creationId xmlns:p14="http://schemas.microsoft.com/office/powerpoint/2010/main" val="165276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Ring 701"/>
          <p:cNvSpPr/>
          <p:nvPr/>
        </p:nvSpPr>
        <p:spPr>
          <a:xfrm>
            <a:off x="1078992" y="2404872"/>
            <a:ext cx="4069080" cy="4069080"/>
          </a:xfrm>
          <a:prstGeom prst="ellipse">
            <a:avLst/>
          </a:prstGeom>
          <a:noFill/>
          <a:ln w="15875">
            <a:solidFill>
              <a:srgbClr val="1F6F78"/>
            </a:solidFill>
            <a:prstDash val="dash"/>
          </a:ln>
        </p:spPr>
        <p:txBody>
          <a:bodyPr/>
          <a:lstStyle/>
          <a:p>
            <a:endParaRPr lang="it-IT"/>
          </a:p>
        </p:txBody>
      </p:sp>
      <p:sp>
        <p:nvSpPr>
          <p:cNvPr id="702" name="Ring 702"/>
          <p:cNvSpPr/>
          <p:nvPr/>
        </p:nvSpPr>
        <p:spPr>
          <a:xfrm>
            <a:off x="7013448" y="2404872"/>
            <a:ext cx="4069080" cy="4069080"/>
          </a:xfrm>
          <a:prstGeom prst="ellipse">
            <a:avLst/>
          </a:prstGeom>
          <a:noFill/>
          <a:ln w="15875">
            <a:solidFill>
              <a:srgbClr val="D1622B"/>
            </a:solidFill>
            <a:prstDash val="dash"/>
          </a:ln>
        </p:spPr>
        <p:txBody>
          <a:bodyPr/>
          <a:lstStyle/>
          <a:p>
            <a:endParaRPr lang="it-IT"/>
          </a:p>
        </p:txBody>
      </p:sp>
      <p:graphicFrame>
        <p:nvGraphicFramePr>
          <p:cNvPr id="7" name="Diagramma 6">
            <a:extLst>
              <a:ext uri="{FF2B5EF4-FFF2-40B4-BE49-F238E27FC236}">
                <a16:creationId xmlns:a16="http://schemas.microsoft.com/office/drawing/2014/main" id="{4265E653-20C0-D484-E87F-BF34F2D1074E}"/>
              </a:ext>
            </a:extLst>
          </p:cNvPr>
          <p:cNvGraphicFramePr/>
          <p:nvPr>
            <p:extLst>
              <p:ext uri="{D42A27DB-BD31-4B8C-83A1-F6EECF244321}">
                <p14:modId xmlns:p14="http://schemas.microsoft.com/office/powerpoint/2010/main" val="3259022735"/>
              </p:ext>
            </p:extLst>
          </p:nvPr>
        </p:nvGraphicFramePr>
        <p:xfrm>
          <a:off x="6355080" y="2514600"/>
          <a:ext cx="539496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ma 7">
            <a:extLst>
              <a:ext uri="{FF2B5EF4-FFF2-40B4-BE49-F238E27FC236}">
                <a16:creationId xmlns:a16="http://schemas.microsoft.com/office/drawing/2014/main" id="{EB72C182-B581-9DD1-0D19-DF5F487C4C3A}"/>
              </a:ext>
            </a:extLst>
          </p:cNvPr>
          <p:cNvGraphicFramePr/>
          <p:nvPr>
            <p:extLst>
              <p:ext uri="{D42A27DB-BD31-4B8C-83A1-F6EECF244321}">
                <p14:modId xmlns:p14="http://schemas.microsoft.com/office/powerpoint/2010/main" val="323294492"/>
              </p:ext>
            </p:extLst>
          </p:nvPr>
        </p:nvGraphicFramePr>
        <p:xfrm>
          <a:off x="411480" y="2514600"/>
          <a:ext cx="5394960" cy="4023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6" name="Immagine 25">
            <a:extLst>
              <a:ext uri="{FF2B5EF4-FFF2-40B4-BE49-F238E27FC236}">
                <a16:creationId xmlns:a16="http://schemas.microsoft.com/office/drawing/2014/main" id="{C0BF26BB-30E5-1385-B0B2-F68B1B404A67}"/>
              </a:ext>
            </a:extLst>
          </p:cNvPr>
          <p:cNvPicPr>
            <a:picLocks noChangeAspect="1"/>
          </p:cNvPicPr>
          <p:nvPr/>
        </p:nvPicPr>
        <p:blipFill>
          <a:blip r:embed="rId13"/>
          <a:stretch>
            <a:fillRect/>
          </a:stretch>
        </p:blipFill>
        <p:spPr>
          <a:xfrm>
            <a:off x="6975987" y="274320"/>
            <a:ext cx="4153145" cy="2011680"/>
          </a:xfrm>
          <a:prstGeom prst="rect">
            <a:avLst/>
          </a:prstGeom>
        </p:spPr>
      </p:pic>
      <p:pic>
        <p:nvPicPr>
          <p:cNvPr id="28" name="Immagine 27">
            <a:extLst>
              <a:ext uri="{FF2B5EF4-FFF2-40B4-BE49-F238E27FC236}">
                <a16:creationId xmlns:a16="http://schemas.microsoft.com/office/drawing/2014/main" id="{80F5BBE5-DEAD-C869-3071-A0EF4CE746F2}"/>
              </a:ext>
            </a:extLst>
          </p:cNvPr>
          <p:cNvPicPr>
            <a:picLocks noChangeAspect="1"/>
          </p:cNvPicPr>
          <p:nvPr/>
        </p:nvPicPr>
        <p:blipFill>
          <a:blip r:embed="rId14"/>
          <a:stretch>
            <a:fillRect/>
          </a:stretch>
        </p:blipFill>
        <p:spPr>
          <a:xfrm>
            <a:off x="1032387" y="274320"/>
            <a:ext cx="4153145" cy="2011680"/>
          </a:xfrm>
          <a:prstGeom prst="rect">
            <a:avLst/>
          </a:prstGeom>
        </p:spPr>
      </p:pic>
      <p:sp>
        <p:nvSpPr>
          <p:cNvPr id="910" name="Freccia alto"/>
          <p:cNvSpPr/>
          <p:nvPr/>
        </p:nvSpPr>
        <p:spPr>
          <a:xfrm>
            <a:off x="3113532" y="1880000"/>
            <a:ext cx="5934456" cy="524872"/>
          </a:xfrm>
          <a:prstGeom prst="arc">
            <a:avLst>
              <a:gd name="adj1" fmla="val 10800000"/>
              <a:gd name="adj2" fmla="val 21600000"/>
            </a:avLst>
          </a:prstGeom>
          <a:noFill/>
          <a:ln w="82550" cap="rnd">
            <a:gradFill flip="none" rotWithShape="1">
              <a:gsLst>
                <a:gs pos="0">
                  <a:srgbClr val="DCF0F2"/>
                </a:gs>
                <a:gs pos="55000">
                  <a:srgbClr val="4FA3AC"/>
                </a:gs>
                <a:gs pos="100000">
                  <a:srgbClr val="0C3C42"/>
                </a:gs>
              </a:gsLst>
              <a:lin ang="0" scaled="0"/>
            </a:gradFill>
            <a:tailEnd type="triangle" w="lg" len="lg"/>
          </a:ln>
        </p:spPr>
        <p:txBody>
          <a:bodyPr/>
          <a:lstStyle/>
          <a:p>
            <a:endParaRPr lang="it-IT"/>
          </a:p>
        </p:txBody>
      </p:sp>
      <p:sp>
        <p:nvSpPr>
          <p:cNvPr id="911" name="Freccia basso"/>
          <p:cNvSpPr/>
          <p:nvPr/>
        </p:nvSpPr>
        <p:spPr>
          <a:xfrm>
            <a:off x="3113532" y="6380000"/>
            <a:ext cx="5934456" cy="370000"/>
          </a:xfrm>
          <a:prstGeom prst="arc">
            <a:avLst>
              <a:gd name="adj1" fmla="val 0"/>
              <a:gd name="adj2" fmla="val 10800000"/>
            </a:avLst>
          </a:prstGeom>
          <a:noFill/>
          <a:ln w="82550" cap="rnd">
            <a:gradFill flip="none" rotWithShape="1">
              <a:gsLst>
                <a:gs pos="0">
                  <a:srgbClr val="FBE3D4"/>
                </a:gs>
                <a:gs pos="55000">
                  <a:srgbClr val="E8884F"/>
                </a:gs>
                <a:gs pos="100000">
                  <a:srgbClr val="7A2A05"/>
                </a:gs>
              </a:gsLst>
              <a:lin ang="10800000" scaled="0"/>
            </a:gradFill>
            <a:tailEnd type="triangle" w="lg" len="lg"/>
          </a:ln>
        </p:spPr>
        <p:txBody>
          <a:bodyPr/>
          <a:lstStyle/>
          <a:p>
            <a:endParaRPr lang="it-IT"/>
          </a:p>
        </p:txBody>
      </p:sp>
    </p:spTree>
    <p:extLst>
      <p:ext uri="{BB962C8B-B14F-4D97-AF65-F5344CB8AC3E}">
        <p14:creationId xmlns:p14="http://schemas.microsoft.com/office/powerpoint/2010/main" val="4182224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2" name="Rectangle 12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3C334584-DDC9-FE40-87EC-03557C2F7E5B}"/>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Le reti di intervento </a:t>
            </a:r>
          </a:p>
        </p:txBody>
      </p:sp>
      <p:sp>
        <p:nvSpPr>
          <p:cNvPr id="12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975B2E8E-F72F-01D2-517E-D71D23EC175E}"/>
              </a:ext>
            </a:extLst>
          </p:cNvPr>
          <p:cNvSpPr txBox="1"/>
          <p:nvPr/>
        </p:nvSpPr>
        <p:spPr>
          <a:xfrm>
            <a:off x="572493" y="2071316"/>
            <a:ext cx="6713552" cy="4119172"/>
          </a:xfrm>
          <a:prstGeom prst="rect">
            <a:avLst/>
          </a:prstGeom>
        </p:spPr>
        <p:txBody>
          <a:bodyPr vert="horz" lIns="91440" tIns="45720" rIns="91440" bIns="45720" rtlCol="0" anchor="t">
            <a:normAutofit/>
          </a:bodyPr>
          <a:lstStyle/>
          <a:p>
            <a:pPr indent="-228600">
              <a:lnSpc>
                <a:spcPct val="90000"/>
              </a:lnSpc>
              <a:spcAft>
                <a:spcPts val="800"/>
              </a:spcAft>
              <a:buFont typeface="Arial" panose="020B0604020202020204" pitchFamily="34" charset="0"/>
              <a:buChar char="•"/>
            </a:pPr>
            <a:r>
              <a:rPr lang="en-US" sz="2200" b="1">
                <a:effectLst/>
              </a:rPr>
              <a:t>Le Reti istituzionali d'intervento hanno l’obiettivo principale di connettere i diversi attori operativi nel territorio di riferimento, pubblici e privati</a:t>
            </a:r>
            <a:r>
              <a:rPr lang="en-US" sz="2200">
                <a:effectLst/>
              </a:rPr>
              <a:t>, per garantire che gli interventi e i servizi previsti dalla misura vengano erogati ai beneficiari nei modi e nei tempi concordati, per raggiungere gli obiettivi finali della misura in questione. La funzione principale di una Rete di intervento è la </a:t>
            </a:r>
            <a:r>
              <a:rPr lang="en-US" sz="2200" i="1">
                <a:effectLst/>
              </a:rPr>
              <a:t>pratica di Rete </a:t>
            </a:r>
            <a:r>
              <a:rPr lang="en-US" sz="2200">
                <a:effectLst/>
              </a:rPr>
              <a:t>(vale a dire la definizione di procedure per la collaborazione tra gli Enti)</a:t>
            </a:r>
          </a:p>
        </p:txBody>
      </p:sp>
      <p:pic>
        <p:nvPicPr>
          <p:cNvPr id="1200" name="Icona"/>
          <p:cNvPicPr>
            <a:picLocks noChangeAspect="1"/>
          </p:cNvPicPr>
          <p:nvPr/>
        </p:nvPicPr>
        <p:blipFill>
          <a:blip r:embed="rId2"/>
          <a:srcRect l="3795" r="-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485091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40E63F-7377-6349-B254-51D040F55F6E}"/>
              </a:ext>
            </a:extLst>
          </p:cNvPr>
          <p:cNvSpPr>
            <a:spLocks noGrp="1"/>
          </p:cNvSpPr>
          <p:nvPr>
            <p:ph type="title"/>
          </p:nvPr>
        </p:nvSpPr>
        <p:spPr/>
        <p:txBody>
          <a:bodyPr>
            <a:normAutofit/>
          </a:bodyPr>
          <a:lstStyle/>
          <a:p>
            <a:pPr algn="ctr"/>
            <a:r>
              <a:rPr lang="it-IT" sz="3600" dirty="0"/>
              <a:t>ELEMENTI CARATTERISTICI DEL LAVORO IN RETE  DI COMUNITA’ </a:t>
            </a:r>
          </a:p>
        </p:txBody>
      </p:sp>
      <p:sp>
        <p:nvSpPr>
          <p:cNvPr id="500" name="Card 500"/>
          <p:cNvSpPr/>
          <p:nvPr/>
        </p:nvSpPr>
        <p:spPr>
          <a:xfrm>
            <a:off x="548640" y="1828800"/>
            <a:ext cx="3566160" cy="4937760"/>
          </a:xfrm>
          <a:prstGeom prst="roundRect">
            <a:avLst>
              <a:gd name="adj" fmla="val 5000"/>
            </a:avLst>
          </a:prstGeom>
          <a:solidFill>
            <a:srgbClr val="F2F7F8"/>
          </a:solidFill>
          <a:ln w="19050">
            <a:solidFill>
              <a:srgbClr val="1F6F78"/>
            </a:solidFill>
          </a:ln>
        </p:spPr>
        <p:txBody>
          <a:bodyPr/>
          <a:lstStyle/>
          <a:p>
            <a:endParaRPr lang="it-IT"/>
          </a:p>
        </p:txBody>
      </p:sp>
      <p:sp>
        <p:nvSpPr>
          <p:cNvPr id="510" name="Testo 510"/>
          <p:cNvSpPr txBox="1"/>
          <p:nvPr/>
        </p:nvSpPr>
        <p:spPr>
          <a:xfrm>
            <a:off x="822959" y="3017520"/>
            <a:ext cx="3017520" cy="3291840"/>
          </a:xfrm>
          <a:prstGeom prst="rect">
            <a:avLst/>
          </a:prstGeom>
          <a:noFill/>
        </p:spPr>
        <p:txBody>
          <a:bodyPr wrap="square">
            <a:normAutofit/>
          </a:bodyPr>
          <a:lstStyle/>
          <a:p>
            <a:r>
              <a:rPr lang="it-IT" sz="3200" b="1">
                <a:solidFill>
                  <a:srgbClr val="1F6F78"/>
                </a:solidFill>
              </a:rPr>
              <a:t>01</a:t>
            </a:r>
          </a:p>
          <a:p>
            <a:r>
              <a:rPr lang="it-IT" sz="2000" b="1">
                <a:solidFill>
                  <a:srgbClr val="1F6F78"/>
                </a:solidFill>
              </a:rPr>
              <a:t>FINALITÀ A VALENZA COLLETTIVA</a:t>
            </a:r>
          </a:p>
          <a:p>
            <a:endParaRPr lang="it-IT" sz="800"/>
          </a:p>
          <a:p>
            <a:r>
              <a:rPr lang="it-IT" sz="1800">
                <a:solidFill>
                  <a:srgbClr val="1A1A1A"/>
                </a:solidFill>
              </a:rPr>
              <a:t>La preoccupazione da cui si parte non riguarda una singola persona o una singola famiglia, ma un insieme di più persone.</a:t>
            </a:r>
          </a:p>
        </p:txBody>
      </p:sp>
      <p:sp>
        <p:nvSpPr>
          <p:cNvPr id="501" name="Card 501"/>
          <p:cNvSpPr/>
          <p:nvPr/>
        </p:nvSpPr>
        <p:spPr>
          <a:xfrm>
            <a:off x="4315968" y="1828800"/>
            <a:ext cx="3566160" cy="4937760"/>
          </a:xfrm>
          <a:prstGeom prst="roundRect">
            <a:avLst>
              <a:gd name="adj" fmla="val 5000"/>
            </a:avLst>
          </a:prstGeom>
          <a:solidFill>
            <a:srgbClr val="FBF3EC"/>
          </a:solidFill>
          <a:ln w="19050">
            <a:solidFill>
              <a:srgbClr val="D1622B"/>
            </a:solidFill>
          </a:ln>
        </p:spPr>
        <p:txBody>
          <a:bodyPr/>
          <a:lstStyle/>
          <a:p>
            <a:endParaRPr lang="it-IT"/>
          </a:p>
        </p:txBody>
      </p:sp>
      <p:sp>
        <p:nvSpPr>
          <p:cNvPr id="511" name="Testo 511"/>
          <p:cNvSpPr txBox="1"/>
          <p:nvPr/>
        </p:nvSpPr>
        <p:spPr>
          <a:xfrm>
            <a:off x="4590288" y="3017520"/>
            <a:ext cx="3017520" cy="3291840"/>
          </a:xfrm>
          <a:prstGeom prst="rect">
            <a:avLst/>
          </a:prstGeom>
          <a:noFill/>
        </p:spPr>
        <p:txBody>
          <a:bodyPr wrap="square">
            <a:normAutofit/>
          </a:bodyPr>
          <a:lstStyle/>
          <a:p>
            <a:r>
              <a:rPr lang="it-IT" sz="3200" b="1">
                <a:solidFill>
                  <a:srgbClr val="D1622B"/>
                </a:solidFill>
              </a:rPr>
              <a:t>02</a:t>
            </a:r>
          </a:p>
          <a:p>
            <a:r>
              <a:rPr lang="it-IT" sz="2000" b="1">
                <a:solidFill>
                  <a:srgbClr val="D1622B"/>
                </a:solidFill>
              </a:rPr>
              <a:t>PARTECIPAZIONE</a:t>
            </a:r>
          </a:p>
          <a:p>
            <a:endParaRPr lang="it-IT" sz="800"/>
          </a:p>
          <a:p>
            <a:r>
              <a:rPr lang="it-IT" sz="1800">
                <a:solidFill>
                  <a:srgbClr val="1A1A1A"/>
                </a:solidFill>
              </a:rPr>
              <a:t>Agganciarsi ai membri della comunità che percepiscono il problema come proprio, per decidere e agire in modo congiunto.</a:t>
            </a:r>
          </a:p>
        </p:txBody>
      </p:sp>
      <p:sp>
        <p:nvSpPr>
          <p:cNvPr id="502" name="Card 502"/>
          <p:cNvSpPr/>
          <p:nvPr/>
        </p:nvSpPr>
        <p:spPr>
          <a:xfrm>
            <a:off x="8083296" y="1828800"/>
            <a:ext cx="3566160" cy="4937760"/>
          </a:xfrm>
          <a:prstGeom prst="roundRect">
            <a:avLst>
              <a:gd name="adj" fmla="val 5000"/>
            </a:avLst>
          </a:prstGeom>
          <a:solidFill>
            <a:srgbClr val="F1F4FA"/>
          </a:solidFill>
          <a:ln w="19050">
            <a:solidFill>
              <a:srgbClr val="2B5F8E"/>
            </a:solidFill>
          </a:ln>
        </p:spPr>
        <p:txBody>
          <a:bodyPr/>
          <a:lstStyle/>
          <a:p>
            <a:endParaRPr lang="it-IT"/>
          </a:p>
        </p:txBody>
      </p:sp>
      <p:sp>
        <p:nvSpPr>
          <p:cNvPr id="512" name="Testo 512"/>
          <p:cNvSpPr txBox="1"/>
          <p:nvPr/>
        </p:nvSpPr>
        <p:spPr>
          <a:xfrm>
            <a:off x="8357616" y="3017520"/>
            <a:ext cx="3017520" cy="3291840"/>
          </a:xfrm>
          <a:prstGeom prst="rect">
            <a:avLst/>
          </a:prstGeom>
          <a:noFill/>
        </p:spPr>
        <p:txBody>
          <a:bodyPr wrap="square">
            <a:normAutofit/>
          </a:bodyPr>
          <a:lstStyle/>
          <a:p>
            <a:r>
              <a:rPr lang="it-IT" sz="3200" b="1">
                <a:solidFill>
                  <a:srgbClr val="2B5F8E"/>
                </a:solidFill>
              </a:rPr>
              <a:t>03</a:t>
            </a:r>
          </a:p>
          <a:p>
            <a:r>
              <a:rPr lang="it-IT" sz="2000" b="1">
                <a:solidFill>
                  <a:srgbClr val="2B5F8E"/>
                </a:solidFill>
              </a:rPr>
              <a:t>RECIPROCITÀ</a:t>
            </a:r>
          </a:p>
          <a:p>
            <a:endParaRPr lang="it-IT" sz="800"/>
          </a:p>
          <a:p>
            <a:r>
              <a:rPr lang="it-IT" sz="1800">
                <a:solidFill>
                  <a:srgbClr val="1A1A1A"/>
                </a:solidFill>
              </a:rPr>
              <a:t>Sapere dei membri della comunità e sapere dell’operatore in un processo di aiuto reciproco.</a:t>
            </a:r>
          </a:p>
        </p:txBody>
      </p:sp>
      <p:pic>
        <p:nvPicPr>
          <p:cNvPr id="600" name="Icona 600"/>
          <p:cNvPicPr>
            <a:picLocks noChangeAspect="1"/>
          </p:cNvPicPr>
          <p:nvPr/>
        </p:nvPicPr>
        <p:blipFill>
          <a:blip r:embed="rId2"/>
          <a:stretch>
            <a:fillRect/>
          </a:stretch>
        </p:blipFill>
        <p:spPr>
          <a:xfrm>
            <a:off x="822960" y="2011680"/>
            <a:ext cx="914400" cy="914400"/>
          </a:xfrm>
          <a:prstGeom prst="rect">
            <a:avLst/>
          </a:prstGeom>
        </p:spPr>
      </p:pic>
      <p:pic>
        <p:nvPicPr>
          <p:cNvPr id="601" name="Icona 601"/>
          <p:cNvPicPr>
            <a:picLocks noChangeAspect="1"/>
          </p:cNvPicPr>
          <p:nvPr/>
        </p:nvPicPr>
        <p:blipFill>
          <a:blip r:embed="rId3"/>
          <a:stretch>
            <a:fillRect/>
          </a:stretch>
        </p:blipFill>
        <p:spPr>
          <a:xfrm>
            <a:off x="4590288" y="2011680"/>
            <a:ext cx="914400" cy="914400"/>
          </a:xfrm>
          <a:prstGeom prst="rect">
            <a:avLst/>
          </a:prstGeom>
        </p:spPr>
      </p:pic>
      <p:pic>
        <p:nvPicPr>
          <p:cNvPr id="602" name="Icona 602"/>
          <p:cNvPicPr>
            <a:picLocks noChangeAspect="1"/>
          </p:cNvPicPr>
          <p:nvPr/>
        </p:nvPicPr>
        <p:blipFill>
          <a:blip r:embed="rId4"/>
          <a:stretch>
            <a:fillRect/>
          </a:stretch>
        </p:blipFill>
        <p:spPr>
          <a:xfrm>
            <a:off x="8357616" y="2011680"/>
            <a:ext cx="914400" cy="914400"/>
          </a:xfrm>
          <a:prstGeom prst="rect">
            <a:avLst/>
          </a:prstGeom>
        </p:spPr>
      </p:pic>
    </p:spTree>
    <p:extLst>
      <p:ext uri="{BB962C8B-B14F-4D97-AF65-F5344CB8AC3E}">
        <p14:creationId xmlns:p14="http://schemas.microsoft.com/office/powerpoint/2010/main" val="417243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B080A7-8F85-7D40-B740-5C125B9B62FD}"/>
              </a:ext>
            </a:extLst>
          </p:cNvPr>
          <p:cNvSpPr>
            <a:spLocks noGrp="1"/>
          </p:cNvSpPr>
          <p:nvPr>
            <p:ph type="title"/>
          </p:nvPr>
        </p:nvSpPr>
        <p:spPr>
          <a:xfrm>
            <a:off x="838199" y="304800"/>
            <a:ext cx="10515600" cy="762000"/>
          </a:xfrm>
        </p:spPr>
        <p:txBody>
          <a:bodyPr>
            <a:normAutofit/>
          </a:bodyPr>
          <a:lstStyle/>
          <a:p>
            <a:pPr algn="ctr"/>
            <a:r>
              <a:rPr lang="it-IT" sz="3600" b="1"/>
              <a:t>Il welfare di comunità</a:t>
            </a:r>
          </a:p>
        </p:txBody>
      </p:sp>
      <p:sp>
        <p:nvSpPr>
          <p:cNvPr id="800" name="Card 800"/>
          <p:cNvSpPr/>
          <p:nvPr/>
        </p:nvSpPr>
        <p:spPr>
          <a:xfrm>
            <a:off x="685800" y="1234440"/>
            <a:ext cx="10817352" cy="2514600"/>
          </a:xfrm>
          <a:prstGeom prst="roundRect">
            <a:avLst>
              <a:gd name="adj" fmla="val 4000"/>
            </a:avLst>
          </a:prstGeom>
          <a:solidFill>
            <a:srgbClr val="F2F7F8"/>
          </a:solidFill>
          <a:ln w="19050">
            <a:solidFill>
              <a:srgbClr val="1F6F78"/>
            </a:solidFill>
          </a:ln>
        </p:spPr>
        <p:txBody>
          <a:bodyPr/>
          <a:lstStyle/>
          <a:p>
            <a:endParaRPr lang="it-IT"/>
          </a:p>
        </p:txBody>
      </p:sp>
      <p:sp>
        <p:nvSpPr>
          <p:cNvPr id="810" name="TB 810"/>
          <p:cNvSpPr txBox="1"/>
          <p:nvPr/>
        </p:nvSpPr>
        <p:spPr>
          <a:xfrm>
            <a:off x="1005840" y="1417320"/>
            <a:ext cx="10149840" cy="365760"/>
          </a:xfrm>
          <a:prstGeom prst="rect">
            <a:avLst/>
          </a:prstGeom>
          <a:noFill/>
        </p:spPr>
        <p:txBody>
          <a:bodyPr wrap="square" lIns="91440" rIns="91440" anchor="t">
            <a:normAutofit/>
          </a:bodyPr>
          <a:lstStyle/>
          <a:p>
            <a:pPr algn="l"/>
            <a:r>
              <a:rPr lang="it-IT" sz="1400" b="1" i="0" dirty="0">
                <a:solidFill>
                  <a:srgbClr val="1F6F78"/>
                </a:solidFill>
              </a:rPr>
              <a:t>UNA DEFINIZIONE</a:t>
            </a:r>
          </a:p>
        </p:txBody>
      </p:sp>
      <p:sp>
        <p:nvSpPr>
          <p:cNvPr id="811" name="TB 811"/>
          <p:cNvSpPr txBox="1"/>
          <p:nvPr/>
        </p:nvSpPr>
        <p:spPr>
          <a:xfrm>
            <a:off x="1005840" y="1828800"/>
            <a:ext cx="10149840" cy="1828800"/>
          </a:xfrm>
          <a:prstGeom prst="rect">
            <a:avLst/>
          </a:prstGeom>
          <a:noFill/>
        </p:spPr>
        <p:txBody>
          <a:bodyPr wrap="square" lIns="91440" rIns="91440" anchor="t">
            <a:normAutofit/>
          </a:bodyPr>
          <a:lstStyle/>
          <a:p>
            <a:pPr algn="l">
              <a:lnSpc>
                <a:spcPct val="115000"/>
              </a:lnSpc>
              <a:spcBef>
                <a:spcPts val="600"/>
              </a:spcBef>
            </a:pPr>
            <a:r>
              <a:rPr lang="it-IT" sz="2000" b="0" i="0" dirty="0">
                <a:solidFill>
                  <a:srgbClr val="243746"/>
                </a:solidFill>
              </a:rPr>
              <a:t>Il </a:t>
            </a:r>
            <a:r>
              <a:rPr lang="it-IT" sz="2000" b="1" i="0" dirty="0">
                <a:solidFill>
                  <a:srgbClr val="1F6F78"/>
                </a:solidFill>
              </a:rPr>
              <a:t>Welfare di Comunità (WdC)</a:t>
            </a:r>
            <a:r>
              <a:rPr lang="it-IT" sz="2000" b="0" i="0" dirty="0">
                <a:solidFill>
                  <a:srgbClr val="243746"/>
                </a:solidFill>
              </a:rPr>
              <a:t> è l’insieme delle azioni </a:t>
            </a:r>
            <a:r>
              <a:rPr lang="it-IT" sz="2000" b="0" i="1" dirty="0">
                <a:solidFill>
                  <a:srgbClr val="243746"/>
                </a:solidFill>
              </a:rPr>
              <a:t>(policy e interventi di rete)</a:t>
            </a:r>
            <a:r>
              <a:rPr lang="it-IT" sz="2000" b="0" i="0" dirty="0">
                <a:solidFill>
                  <a:srgbClr val="243746"/>
                </a:solidFill>
              </a:rPr>
              <a:t> che istituzioni pubbliche, imprese, società civile organizzata e famiglie realizzano </a:t>
            </a:r>
            <a:r>
              <a:rPr lang="it-IT" sz="2000" b="1" i="0" dirty="0">
                <a:solidFill>
                  <a:srgbClr val="D1622B"/>
                </a:solidFill>
              </a:rPr>
              <a:t>insieme in rete</a:t>
            </a:r>
            <a:r>
              <a:rPr lang="it-IT" sz="2000" b="0" i="0" dirty="0">
                <a:solidFill>
                  <a:srgbClr val="243746"/>
                </a:solidFill>
              </a:rPr>
              <a:t> per creare un tessuto sociale </a:t>
            </a:r>
            <a:r>
              <a:rPr lang="it-IT" sz="2000" b="0" i="1" dirty="0">
                <a:solidFill>
                  <a:srgbClr val="243746"/>
                </a:solidFill>
              </a:rPr>
              <a:t>(web)</a:t>
            </a:r>
            <a:r>
              <a:rPr lang="it-IT" sz="2000" b="0" i="0" dirty="0">
                <a:solidFill>
                  <a:srgbClr val="243746"/>
                </a:solidFill>
              </a:rPr>
              <a:t> che è comunitario in quanto l’appartenere ad esso è fonte di un benessere </a:t>
            </a:r>
            <a:r>
              <a:rPr lang="it-IT" sz="2000" b="0" i="1" dirty="0">
                <a:solidFill>
                  <a:srgbClr val="243746"/>
                </a:solidFill>
              </a:rPr>
              <a:t>(vita buona)</a:t>
            </a:r>
            <a:r>
              <a:rPr lang="it-IT" sz="2000" b="0" i="0" dirty="0">
                <a:solidFill>
                  <a:srgbClr val="243746"/>
                </a:solidFill>
              </a:rPr>
              <a:t> condiviso da singole persone e famiglie.</a:t>
            </a:r>
          </a:p>
        </p:txBody>
      </p:sp>
      <p:sp>
        <p:nvSpPr>
          <p:cNvPr id="820" name="Card 820"/>
          <p:cNvSpPr/>
          <p:nvPr/>
        </p:nvSpPr>
        <p:spPr>
          <a:xfrm>
            <a:off x="685800" y="4069080"/>
            <a:ext cx="3456432" cy="914400"/>
          </a:xfrm>
          <a:prstGeom prst="roundRect">
            <a:avLst>
              <a:gd name="adj" fmla="val 12000"/>
            </a:avLst>
          </a:prstGeom>
          <a:solidFill>
            <a:srgbClr val="F2F7F8"/>
          </a:solidFill>
          <a:ln w="19050">
            <a:solidFill>
              <a:srgbClr val="1F6F78"/>
            </a:solidFill>
          </a:ln>
        </p:spPr>
        <p:txBody>
          <a:bodyPr/>
          <a:lstStyle/>
          <a:p>
            <a:endParaRPr lang="it-IT"/>
          </a:p>
        </p:txBody>
      </p:sp>
      <p:sp>
        <p:nvSpPr>
          <p:cNvPr id="830" name="TB 830"/>
          <p:cNvSpPr txBox="1"/>
          <p:nvPr/>
        </p:nvSpPr>
        <p:spPr>
          <a:xfrm>
            <a:off x="822960" y="4069080"/>
            <a:ext cx="3182112" cy="914400"/>
          </a:xfrm>
          <a:prstGeom prst="rect">
            <a:avLst/>
          </a:prstGeom>
          <a:noFill/>
        </p:spPr>
        <p:txBody>
          <a:bodyPr wrap="square" lIns="91440" rIns="91440" anchor="ctr">
            <a:normAutofit/>
          </a:bodyPr>
          <a:lstStyle/>
          <a:p>
            <a:pPr algn="ctr"/>
            <a:r>
              <a:rPr lang="it-IT" sz="1600" b="1" i="0" dirty="0">
                <a:solidFill>
                  <a:srgbClr val="1F6F78"/>
                </a:solidFill>
              </a:rPr>
              <a:t>Azioni di rete</a:t>
            </a:r>
          </a:p>
        </p:txBody>
      </p:sp>
      <p:sp>
        <p:nvSpPr>
          <p:cNvPr id="821" name="Card 821"/>
          <p:cNvSpPr/>
          <p:nvPr/>
        </p:nvSpPr>
        <p:spPr>
          <a:xfrm>
            <a:off x="4366260" y="4069080"/>
            <a:ext cx="3456432" cy="914400"/>
          </a:xfrm>
          <a:prstGeom prst="roundRect">
            <a:avLst>
              <a:gd name="adj" fmla="val 12000"/>
            </a:avLst>
          </a:prstGeom>
          <a:solidFill>
            <a:srgbClr val="FBF3EC"/>
          </a:solidFill>
          <a:ln w="19050">
            <a:solidFill>
              <a:srgbClr val="D1622B"/>
            </a:solidFill>
          </a:ln>
        </p:spPr>
        <p:txBody>
          <a:bodyPr/>
          <a:lstStyle/>
          <a:p>
            <a:endParaRPr lang="it-IT"/>
          </a:p>
        </p:txBody>
      </p:sp>
      <p:sp>
        <p:nvSpPr>
          <p:cNvPr id="831" name="TB 831"/>
          <p:cNvSpPr txBox="1"/>
          <p:nvPr/>
        </p:nvSpPr>
        <p:spPr>
          <a:xfrm>
            <a:off x="4503420" y="4069080"/>
            <a:ext cx="3182112" cy="914400"/>
          </a:xfrm>
          <a:prstGeom prst="rect">
            <a:avLst/>
          </a:prstGeom>
          <a:noFill/>
        </p:spPr>
        <p:txBody>
          <a:bodyPr wrap="square" lIns="91440" rIns="91440" anchor="ctr">
            <a:normAutofit/>
          </a:bodyPr>
          <a:lstStyle/>
          <a:p>
            <a:pPr algn="ctr"/>
            <a:r>
              <a:rPr lang="it-IT" sz="1600" b="1" i="0" dirty="0">
                <a:solidFill>
                  <a:srgbClr val="D1622B"/>
                </a:solidFill>
              </a:rPr>
              <a:t>Tessuto sociale « web »</a:t>
            </a:r>
          </a:p>
        </p:txBody>
      </p:sp>
      <p:sp>
        <p:nvSpPr>
          <p:cNvPr id="822" name="Card 822"/>
          <p:cNvSpPr/>
          <p:nvPr/>
        </p:nvSpPr>
        <p:spPr>
          <a:xfrm>
            <a:off x="8046720" y="4069080"/>
            <a:ext cx="3456432" cy="914400"/>
          </a:xfrm>
          <a:prstGeom prst="roundRect">
            <a:avLst>
              <a:gd name="adj" fmla="val 12000"/>
            </a:avLst>
          </a:prstGeom>
          <a:solidFill>
            <a:srgbClr val="F1F4FA"/>
          </a:solidFill>
          <a:ln w="19050">
            <a:solidFill>
              <a:srgbClr val="2B5F8E"/>
            </a:solidFill>
          </a:ln>
        </p:spPr>
        <p:txBody>
          <a:bodyPr/>
          <a:lstStyle/>
          <a:p>
            <a:endParaRPr lang="it-IT"/>
          </a:p>
        </p:txBody>
      </p:sp>
      <p:sp>
        <p:nvSpPr>
          <p:cNvPr id="832" name="TB 832"/>
          <p:cNvSpPr txBox="1"/>
          <p:nvPr/>
        </p:nvSpPr>
        <p:spPr>
          <a:xfrm>
            <a:off x="8183880" y="4069080"/>
            <a:ext cx="3182112" cy="914400"/>
          </a:xfrm>
          <a:prstGeom prst="rect">
            <a:avLst/>
          </a:prstGeom>
          <a:noFill/>
        </p:spPr>
        <p:txBody>
          <a:bodyPr wrap="square" lIns="91440" rIns="91440" anchor="ctr">
            <a:normAutofit/>
          </a:bodyPr>
          <a:lstStyle/>
          <a:p>
            <a:pPr algn="ctr"/>
            <a:r>
              <a:rPr lang="it-IT" sz="1600" b="1" i="0" dirty="0">
                <a:solidFill>
                  <a:srgbClr val="2B5F8E"/>
                </a:solidFill>
              </a:rPr>
              <a:t>We-relationality</a:t>
            </a:r>
          </a:p>
        </p:txBody>
      </p:sp>
      <p:sp>
        <p:nvSpPr>
          <p:cNvPr id="840" name="TB 840"/>
          <p:cNvSpPr txBox="1"/>
          <p:nvPr/>
        </p:nvSpPr>
        <p:spPr>
          <a:xfrm>
            <a:off x="685800" y="5349240"/>
            <a:ext cx="10817352" cy="457200"/>
          </a:xfrm>
          <a:prstGeom prst="rect">
            <a:avLst/>
          </a:prstGeom>
          <a:noFill/>
        </p:spPr>
        <p:txBody>
          <a:bodyPr wrap="square" lIns="91440" rIns="91440" anchor="ctr">
            <a:normAutofit/>
          </a:bodyPr>
          <a:lstStyle/>
          <a:p>
            <a:pPr algn="ctr"/>
            <a:r>
              <a:rPr lang="it-IT" sz="1300" b="0" i="0" dirty="0">
                <a:solidFill>
                  <a:srgbClr val="6B7780"/>
                </a:solidFill>
              </a:rPr>
              <a:t>P. Donati, G. Maspero, </a:t>
            </a:r>
            <a:r>
              <a:rPr lang="it-IT" sz="1300" b="0" i="1" dirty="0">
                <a:solidFill>
                  <a:srgbClr val="6B7780"/>
                </a:solidFill>
              </a:rPr>
              <a:t>Dopo la Pandemia. Rigenerare la società con le relazioni</a:t>
            </a:r>
            <a:r>
              <a:rPr lang="it-IT" sz="1300" b="0" i="0" dirty="0">
                <a:solidFill>
                  <a:srgbClr val="6B7780"/>
                </a:solidFill>
              </a:rPr>
              <a:t>, Città Nuova, 2021</a:t>
            </a:r>
          </a:p>
        </p:txBody>
      </p:sp>
    </p:spTree>
    <p:extLst>
      <p:ext uri="{BB962C8B-B14F-4D97-AF65-F5344CB8AC3E}">
        <p14:creationId xmlns:p14="http://schemas.microsoft.com/office/powerpoint/2010/main" val="844446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812131-10AF-907C-CB51-1B479C286E96}"/>
              </a:ext>
            </a:extLst>
          </p:cNvPr>
          <p:cNvSpPr>
            <a:spLocks noGrp="1"/>
          </p:cNvSpPr>
          <p:nvPr>
            <p:ph type="title"/>
          </p:nvPr>
        </p:nvSpPr>
        <p:spPr>
          <a:xfrm>
            <a:off x="838200" y="542925"/>
            <a:ext cx="10515600" cy="1325563"/>
          </a:xfrm>
        </p:spPr>
        <p:txBody>
          <a:bodyPr/>
          <a:lstStyle/>
          <a:p>
            <a:pPr algn="ctr"/>
            <a:r>
              <a:rPr lang="it-IT" dirty="0"/>
              <a:t>Reti e mappature: la rete E’ e HA  un multiverso   </a:t>
            </a:r>
          </a:p>
        </p:txBody>
      </p:sp>
      <p:sp>
        <p:nvSpPr>
          <p:cNvPr id="6" name="CasellaDiTesto 5">
            <a:extLst>
              <a:ext uri="{FF2B5EF4-FFF2-40B4-BE49-F238E27FC236}">
                <a16:creationId xmlns:a16="http://schemas.microsoft.com/office/drawing/2014/main" id="{6EAB74DD-D2EB-3A83-2565-DF2E889207E8}"/>
              </a:ext>
            </a:extLst>
          </p:cNvPr>
          <p:cNvSpPr txBox="1"/>
          <p:nvPr/>
        </p:nvSpPr>
        <p:spPr>
          <a:xfrm>
            <a:off x="594361" y="2426249"/>
            <a:ext cx="7193806" cy="2687915"/>
          </a:xfrm>
          <a:prstGeom prst="rect">
            <a:avLst/>
          </a:prstGeom>
          <a:noFill/>
        </p:spPr>
        <p:txBody>
          <a:bodyPr wrap="square">
            <a:spAutoFit/>
          </a:bodyPr>
          <a:lstStyle/>
          <a:p>
            <a:pPr>
              <a:lnSpc>
                <a:spcPct val="100000"/>
              </a:lnSpc>
              <a:spcAft>
                <a:spcPts val="800"/>
              </a:spcAft>
              <a:buNone/>
            </a:pPr>
            <a:r>
              <a:rPr lang="it-IT" sz="1800" b="1" kern="100" dirty="0">
                <a:effectLst/>
                <a:latin typeface="+mn-lt"/>
                <a:ea typeface="Aptos" panose="020B0004020202020204" pitchFamily="34" charset="0"/>
                <a:cs typeface="Times New Roman" panose="02020603050405020304" pitchFamily="18" charset="0"/>
              </a:rPr>
              <a:t>2. Creazione di una mappa delle risorse disponibili e dei servizi e sostegni attivabili </a:t>
            </a:r>
            <a:endParaRPr lang="it-IT"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it-IT" sz="1800" b="1" kern="100" dirty="0">
                <a:effectLst/>
                <a:latin typeface="+mn-lt"/>
                <a:ea typeface="Aptos" panose="020B0004020202020204" pitchFamily="34" charset="0"/>
                <a:cs typeface="Times New Roman" panose="02020603050405020304" pitchFamily="18" charset="0"/>
              </a:rPr>
              <a:t>Una delle attività più importanti prima dell’avvio di una Rete è quella di sviluppare e mantenere un catalogo aggiornato delle misure, servizi, benefici e interventi sociali </a:t>
            </a:r>
            <a:r>
              <a:rPr lang="it-IT" sz="1800" kern="100" dirty="0">
                <a:effectLst/>
                <a:latin typeface="+mn-lt"/>
                <a:ea typeface="Aptos" panose="020B0004020202020204" pitchFamily="34" charset="0"/>
                <a:cs typeface="Times New Roman" panose="02020603050405020304" pitchFamily="18" charset="0"/>
              </a:rPr>
              <a:t>presenti nel territorio che possono essere messi a disposizione dei beneficiari della misura. Ove non fosse possibile effettuarla prima dell’avvio, la creazione di una mappa dei servizi disponibili dovrebbe rientrare tra le prime azioni previste nel piano di lavoro congiunto della Rete di intervento.</a:t>
            </a:r>
            <a:endParaRPr lang="it-IT"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00" name="Immagine persone 900"/>
          <p:cNvPicPr>
            <a:picLocks noChangeAspect="1"/>
          </p:cNvPicPr>
          <p:nvPr/>
        </p:nvPicPr>
        <p:blipFill>
          <a:blip r:embed="rId2"/>
          <a:stretch>
            <a:fillRect/>
          </a:stretch>
        </p:blipFill>
        <p:spPr>
          <a:xfrm>
            <a:off x="8273008" y="2690648"/>
            <a:ext cx="3324631" cy="2494336"/>
          </a:xfrm>
          <a:prstGeom prst="rect">
            <a:avLst/>
          </a:prstGeom>
        </p:spPr>
      </p:pic>
    </p:spTree>
    <p:extLst>
      <p:ext uri="{BB962C8B-B14F-4D97-AF65-F5344CB8AC3E}">
        <p14:creationId xmlns:p14="http://schemas.microsoft.com/office/powerpoint/2010/main" val="2683443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C48DDD-9AC7-CBCB-6FF0-25B665C17E14}"/>
              </a:ext>
            </a:extLst>
          </p:cNvPr>
          <p:cNvSpPr>
            <a:spLocks noGrp="1"/>
          </p:cNvSpPr>
          <p:nvPr>
            <p:ph type="title"/>
          </p:nvPr>
        </p:nvSpPr>
        <p:spPr>
          <a:xfrm>
            <a:off x="594360" y="320040"/>
            <a:ext cx="10881360" cy="777240"/>
          </a:xfrm>
        </p:spPr>
        <p:txBody>
          <a:bodyPr>
            <a:normAutofit fontScale="90000"/>
          </a:bodyPr>
          <a:lstStyle/>
          <a:p>
            <a:pPr algn="ctr"/>
            <a:r>
              <a:rPr lang="it-IT" sz="4400" b="1" dirty="0">
                <a:latin typeface="Arial"/>
                <a:ea typeface="Arial"/>
                <a:cs typeface="Arial"/>
                <a:sym typeface="Arial"/>
              </a:rPr>
              <a:t>Barriere all’accesso dei servizi </a:t>
            </a:r>
            <a:br>
              <a:rPr lang="it-IT" dirty="0"/>
            </a:br>
            <a:endParaRPr lang="it-IT" dirty="0"/>
          </a:p>
        </p:txBody>
      </p:sp>
      <p:sp>
        <p:nvSpPr>
          <p:cNvPr id="5" name="CasellaDiTesto 4">
            <a:extLst>
              <a:ext uri="{FF2B5EF4-FFF2-40B4-BE49-F238E27FC236}">
                <a16:creationId xmlns:a16="http://schemas.microsoft.com/office/drawing/2014/main" id="{FA1314C5-5C1F-A494-CE82-0C1EEB450A03}"/>
              </a:ext>
            </a:extLst>
          </p:cNvPr>
          <p:cNvSpPr txBox="1"/>
          <p:nvPr/>
        </p:nvSpPr>
        <p:spPr>
          <a:xfrm>
            <a:off x="6400800" y="6355080"/>
            <a:ext cx="5120640" cy="261610"/>
          </a:xfrm>
          <a:prstGeom prst="rect">
            <a:avLst/>
          </a:prstGeom>
          <a:noFill/>
        </p:spPr>
        <p:txBody>
          <a:bodyPr wrap="square" rtlCol="0">
            <a:spAutoFit/>
          </a:bodyPr>
          <a:lstStyle/>
          <a:p>
            <a:r>
              <a:rPr lang="it-IT" sz="1100"/>
              <a:t>C. Cortesi – L Fiorillo </a:t>
            </a:r>
            <a:r>
              <a:rPr lang="it-IT" sz="1100" err="1"/>
              <a:t>Fiopsd</a:t>
            </a:r>
            <a:r>
              <a:rPr lang="it-IT" sz="1100"/>
              <a:t>, Prog. </a:t>
            </a:r>
            <a:r>
              <a:rPr lang="it-IT" sz="1100" err="1"/>
              <a:t>Reticulate</a:t>
            </a:r>
            <a:endParaRPr lang="it-IT" dirty="0"/>
          </a:p>
        </p:txBody>
      </p:sp>
      <p:sp>
        <p:nvSpPr>
          <p:cNvPr id="900" name="Card 900"/>
          <p:cNvSpPr/>
          <p:nvPr/>
        </p:nvSpPr>
        <p:spPr>
          <a:xfrm>
            <a:off x="594360" y="1234440"/>
            <a:ext cx="5239512" cy="1737360"/>
          </a:xfrm>
          <a:prstGeom prst="roundRect">
            <a:avLst>
              <a:gd name="adj" fmla="val 5000"/>
            </a:avLst>
          </a:prstGeom>
          <a:solidFill>
            <a:srgbClr val="F2F7F8"/>
          </a:solidFill>
          <a:ln w="19050">
            <a:solidFill>
              <a:srgbClr val="1F6F78"/>
            </a:solidFill>
          </a:ln>
        </p:spPr>
        <p:txBody>
          <a:bodyPr/>
          <a:lstStyle/>
          <a:p>
            <a:endParaRPr lang="it-IT"/>
          </a:p>
        </p:txBody>
      </p:sp>
      <p:sp>
        <p:nvSpPr>
          <p:cNvPr id="910" name="TB 910"/>
          <p:cNvSpPr txBox="1"/>
          <p:nvPr/>
        </p:nvSpPr>
        <p:spPr>
          <a:xfrm>
            <a:off x="822960" y="1399032"/>
            <a:ext cx="4800600" cy="411480"/>
          </a:xfrm>
          <a:prstGeom prst="rect">
            <a:avLst/>
          </a:prstGeom>
          <a:noFill/>
        </p:spPr>
        <p:txBody>
          <a:bodyPr wrap="square" lIns="91440" rIns="91440" anchor="t">
            <a:normAutofit/>
          </a:bodyPr>
          <a:lstStyle/>
          <a:p>
            <a:pPr algn="l"/>
            <a:r>
              <a:rPr lang="it-IT" sz="1800" b="1" dirty="0">
                <a:solidFill>
                  <a:srgbClr val="1F6F78"/>
                </a:solidFill>
              </a:rPr>
              <a:t>Amministrative</a:t>
            </a:r>
          </a:p>
        </p:txBody>
      </p:sp>
      <p:sp>
        <p:nvSpPr>
          <p:cNvPr id="920" name="TB 920"/>
          <p:cNvSpPr txBox="1"/>
          <p:nvPr/>
        </p:nvSpPr>
        <p:spPr>
          <a:xfrm>
            <a:off x="822960" y="1892808"/>
            <a:ext cx="4800600" cy="914400"/>
          </a:xfrm>
          <a:prstGeom prst="rect">
            <a:avLst/>
          </a:prstGeom>
          <a:noFill/>
        </p:spPr>
        <p:txBody>
          <a:bodyPr wrap="square" lIns="91440" rIns="91440" anchor="t">
            <a:normAutofit/>
          </a:bodyPr>
          <a:lstStyle/>
          <a:p>
            <a:pPr algn="l">
              <a:lnSpc>
                <a:spcPct val="105000"/>
              </a:lnSpc>
            </a:pPr>
            <a:r>
              <a:rPr lang="it-IT" sz="1300" b="0" dirty="0">
                <a:solidFill>
                  <a:srgbClr val="3C4A54"/>
                </a:solidFill>
              </a:rPr>
              <a:t>Procedure burocratiche complesse, risposte standardizzate e tempi non sempre adeguati (es. residenza, assistenza sanitaria).</a:t>
            </a:r>
          </a:p>
        </p:txBody>
      </p:sp>
      <p:sp>
        <p:nvSpPr>
          <p:cNvPr id="901" name="Card 901"/>
          <p:cNvSpPr/>
          <p:nvPr/>
        </p:nvSpPr>
        <p:spPr>
          <a:xfrm>
            <a:off x="6355080" y="1234440"/>
            <a:ext cx="5239512" cy="1737360"/>
          </a:xfrm>
          <a:prstGeom prst="roundRect">
            <a:avLst>
              <a:gd name="adj" fmla="val 5000"/>
            </a:avLst>
          </a:prstGeom>
          <a:solidFill>
            <a:srgbClr val="FBF3EC"/>
          </a:solidFill>
          <a:ln w="19050">
            <a:solidFill>
              <a:srgbClr val="D1622B"/>
            </a:solidFill>
          </a:ln>
        </p:spPr>
        <p:txBody>
          <a:bodyPr/>
          <a:lstStyle/>
          <a:p>
            <a:endParaRPr lang="it-IT"/>
          </a:p>
        </p:txBody>
      </p:sp>
      <p:sp>
        <p:nvSpPr>
          <p:cNvPr id="911" name="TB 911"/>
          <p:cNvSpPr txBox="1"/>
          <p:nvPr/>
        </p:nvSpPr>
        <p:spPr>
          <a:xfrm>
            <a:off x="6583680" y="1399032"/>
            <a:ext cx="4800600" cy="411480"/>
          </a:xfrm>
          <a:prstGeom prst="rect">
            <a:avLst/>
          </a:prstGeom>
          <a:noFill/>
        </p:spPr>
        <p:txBody>
          <a:bodyPr wrap="square" lIns="91440" rIns="91440" anchor="t">
            <a:normAutofit/>
          </a:bodyPr>
          <a:lstStyle/>
          <a:p>
            <a:pPr algn="l"/>
            <a:r>
              <a:rPr lang="it-IT" sz="1800" b="1" dirty="0">
                <a:solidFill>
                  <a:srgbClr val="D1622B"/>
                </a:solidFill>
              </a:rPr>
              <a:t>Informative</a:t>
            </a:r>
          </a:p>
        </p:txBody>
      </p:sp>
      <p:sp>
        <p:nvSpPr>
          <p:cNvPr id="921" name="TB 921"/>
          <p:cNvSpPr txBox="1"/>
          <p:nvPr/>
        </p:nvSpPr>
        <p:spPr>
          <a:xfrm>
            <a:off x="6583680" y="1892808"/>
            <a:ext cx="4800600" cy="914400"/>
          </a:xfrm>
          <a:prstGeom prst="rect">
            <a:avLst/>
          </a:prstGeom>
          <a:noFill/>
        </p:spPr>
        <p:txBody>
          <a:bodyPr wrap="square" lIns="91440" rIns="91440" anchor="t">
            <a:normAutofit/>
          </a:bodyPr>
          <a:lstStyle/>
          <a:p>
            <a:pPr algn="l">
              <a:lnSpc>
                <a:spcPct val="105000"/>
              </a:lnSpc>
            </a:pPr>
            <a:r>
              <a:rPr lang="it-IT" sz="1300" b="0" dirty="0">
                <a:solidFill>
                  <a:srgbClr val="3C4A54"/>
                </a:solidFill>
              </a:rPr>
              <a:t>Mancano informazioni chiare, certe e tempestive sulle opportunità a loro destinate.</a:t>
            </a:r>
          </a:p>
        </p:txBody>
      </p:sp>
      <p:sp>
        <p:nvSpPr>
          <p:cNvPr id="902" name="Card 902"/>
          <p:cNvSpPr/>
          <p:nvPr/>
        </p:nvSpPr>
        <p:spPr>
          <a:xfrm>
            <a:off x="594360" y="3154680"/>
            <a:ext cx="5239512" cy="1737360"/>
          </a:xfrm>
          <a:prstGeom prst="roundRect">
            <a:avLst>
              <a:gd name="adj" fmla="val 5000"/>
            </a:avLst>
          </a:prstGeom>
          <a:solidFill>
            <a:srgbClr val="F1F4FA"/>
          </a:solidFill>
          <a:ln w="19050">
            <a:solidFill>
              <a:srgbClr val="2B5F8E"/>
            </a:solidFill>
          </a:ln>
        </p:spPr>
        <p:txBody>
          <a:bodyPr/>
          <a:lstStyle/>
          <a:p>
            <a:endParaRPr lang="it-IT"/>
          </a:p>
        </p:txBody>
      </p:sp>
      <p:sp>
        <p:nvSpPr>
          <p:cNvPr id="912" name="TB 912"/>
          <p:cNvSpPr txBox="1"/>
          <p:nvPr/>
        </p:nvSpPr>
        <p:spPr>
          <a:xfrm>
            <a:off x="822960" y="3319272"/>
            <a:ext cx="4800600" cy="411480"/>
          </a:xfrm>
          <a:prstGeom prst="rect">
            <a:avLst/>
          </a:prstGeom>
          <a:noFill/>
        </p:spPr>
        <p:txBody>
          <a:bodyPr wrap="square" lIns="91440" rIns="91440" anchor="t">
            <a:normAutofit/>
          </a:bodyPr>
          <a:lstStyle/>
          <a:p>
            <a:pPr algn="l"/>
            <a:r>
              <a:rPr lang="it-IT" sz="1800" b="1" dirty="0">
                <a:solidFill>
                  <a:srgbClr val="2B5F8E"/>
                </a:solidFill>
              </a:rPr>
              <a:t>Sociali-culturali</a:t>
            </a:r>
          </a:p>
        </p:txBody>
      </p:sp>
      <p:sp>
        <p:nvSpPr>
          <p:cNvPr id="922" name="TB 922"/>
          <p:cNvSpPr txBox="1"/>
          <p:nvPr/>
        </p:nvSpPr>
        <p:spPr>
          <a:xfrm>
            <a:off x="822960" y="3813048"/>
            <a:ext cx="4800600" cy="914400"/>
          </a:xfrm>
          <a:prstGeom prst="rect">
            <a:avLst/>
          </a:prstGeom>
          <a:noFill/>
        </p:spPr>
        <p:txBody>
          <a:bodyPr wrap="square" lIns="91440" rIns="91440" anchor="t">
            <a:normAutofit/>
          </a:bodyPr>
          <a:lstStyle/>
          <a:p>
            <a:pPr algn="l">
              <a:lnSpc>
                <a:spcPct val="105000"/>
              </a:lnSpc>
            </a:pPr>
            <a:r>
              <a:rPr lang="it-IT" sz="1300" b="0" dirty="0">
                <a:solidFill>
                  <a:srgbClr val="3C4A54"/>
                </a:solidFill>
              </a:rPr>
              <a:t>Sfiducia nelle istituzioni, rifiuto dell’aiuto o timore dello stigma sociale.</a:t>
            </a:r>
          </a:p>
        </p:txBody>
      </p:sp>
      <p:sp>
        <p:nvSpPr>
          <p:cNvPr id="903" name="Card 903"/>
          <p:cNvSpPr/>
          <p:nvPr/>
        </p:nvSpPr>
        <p:spPr>
          <a:xfrm>
            <a:off x="6355080" y="3154680"/>
            <a:ext cx="5239512" cy="1737360"/>
          </a:xfrm>
          <a:prstGeom prst="roundRect">
            <a:avLst>
              <a:gd name="adj" fmla="val 5000"/>
            </a:avLst>
          </a:prstGeom>
          <a:solidFill>
            <a:srgbClr val="F4F3F7"/>
          </a:solidFill>
          <a:ln w="19050">
            <a:solidFill>
              <a:srgbClr val="6A4C93"/>
            </a:solidFill>
          </a:ln>
        </p:spPr>
        <p:txBody>
          <a:bodyPr/>
          <a:lstStyle/>
          <a:p>
            <a:endParaRPr lang="it-IT"/>
          </a:p>
        </p:txBody>
      </p:sp>
      <p:sp>
        <p:nvSpPr>
          <p:cNvPr id="913" name="TB 913"/>
          <p:cNvSpPr txBox="1"/>
          <p:nvPr/>
        </p:nvSpPr>
        <p:spPr>
          <a:xfrm>
            <a:off x="6583680" y="3319272"/>
            <a:ext cx="4800600" cy="411480"/>
          </a:xfrm>
          <a:prstGeom prst="rect">
            <a:avLst/>
          </a:prstGeom>
          <a:noFill/>
        </p:spPr>
        <p:txBody>
          <a:bodyPr wrap="square" lIns="91440" rIns="91440" anchor="t">
            <a:normAutofit/>
          </a:bodyPr>
          <a:lstStyle/>
          <a:p>
            <a:pPr algn="l"/>
            <a:r>
              <a:rPr lang="it-IT" sz="1800" b="1" dirty="0">
                <a:solidFill>
                  <a:srgbClr val="6A4C93"/>
                </a:solidFill>
              </a:rPr>
              <a:t>Fisiche</a:t>
            </a:r>
          </a:p>
        </p:txBody>
      </p:sp>
      <p:sp>
        <p:nvSpPr>
          <p:cNvPr id="923" name="TB 923"/>
          <p:cNvSpPr txBox="1"/>
          <p:nvPr/>
        </p:nvSpPr>
        <p:spPr>
          <a:xfrm>
            <a:off x="6583680" y="3813048"/>
            <a:ext cx="4800600" cy="914400"/>
          </a:xfrm>
          <a:prstGeom prst="rect">
            <a:avLst/>
          </a:prstGeom>
          <a:noFill/>
        </p:spPr>
        <p:txBody>
          <a:bodyPr wrap="square" lIns="91440" rIns="91440" anchor="t">
            <a:normAutofit/>
          </a:bodyPr>
          <a:lstStyle/>
          <a:p>
            <a:pPr algn="l">
              <a:lnSpc>
                <a:spcPct val="105000"/>
              </a:lnSpc>
            </a:pPr>
            <a:r>
              <a:rPr lang="it-IT" sz="1300" b="0" dirty="0">
                <a:solidFill>
                  <a:srgbClr val="3C4A54"/>
                </a:solidFill>
              </a:rPr>
              <a:t>Difficoltà a raggiungere i servizi: distanza, mancanza di collegamenti o trasporti.</a:t>
            </a:r>
          </a:p>
        </p:txBody>
      </p:sp>
      <p:sp>
        <p:nvSpPr>
          <p:cNvPr id="930" name="TB 930"/>
          <p:cNvSpPr txBox="1"/>
          <p:nvPr/>
        </p:nvSpPr>
        <p:spPr>
          <a:xfrm>
            <a:off x="594360" y="5074920"/>
            <a:ext cx="2743200" cy="411480"/>
          </a:xfrm>
          <a:prstGeom prst="rect">
            <a:avLst/>
          </a:prstGeom>
          <a:noFill/>
        </p:spPr>
        <p:txBody>
          <a:bodyPr wrap="square" lIns="91440" rIns="91440" anchor="t">
            <a:normAutofit/>
          </a:bodyPr>
          <a:lstStyle/>
          <a:p>
            <a:pPr algn="l"/>
            <a:r>
              <a:rPr lang="it-IT" sz="1200" b="1" dirty="0">
                <a:solidFill>
                  <a:srgbClr val="1F6F78"/>
                </a:solidFill>
              </a:rPr>
              <a:t>ALTRE BARRIERE</a:t>
            </a:r>
          </a:p>
        </p:txBody>
      </p:sp>
      <p:sp>
        <p:nvSpPr>
          <p:cNvPr id="940" name="Card 940"/>
          <p:cNvSpPr/>
          <p:nvPr/>
        </p:nvSpPr>
        <p:spPr>
          <a:xfrm>
            <a:off x="594360" y="5486400"/>
            <a:ext cx="3456432" cy="685800"/>
          </a:xfrm>
          <a:prstGeom prst="roundRect">
            <a:avLst>
              <a:gd name="adj" fmla="val 18000"/>
            </a:avLst>
          </a:prstGeom>
          <a:solidFill>
            <a:srgbClr val="FFFFFF"/>
          </a:solidFill>
          <a:ln w="19050">
            <a:solidFill>
              <a:srgbClr val="9AA7AF"/>
            </a:solidFill>
          </a:ln>
        </p:spPr>
        <p:txBody>
          <a:bodyPr/>
          <a:lstStyle/>
          <a:p>
            <a:endParaRPr lang="it-IT"/>
          </a:p>
        </p:txBody>
      </p:sp>
      <p:sp>
        <p:nvSpPr>
          <p:cNvPr id="950" name="TB 950"/>
          <p:cNvSpPr txBox="1"/>
          <p:nvPr/>
        </p:nvSpPr>
        <p:spPr>
          <a:xfrm>
            <a:off x="685800" y="5486400"/>
            <a:ext cx="3273552" cy="685800"/>
          </a:xfrm>
          <a:prstGeom prst="rect">
            <a:avLst/>
          </a:prstGeom>
          <a:noFill/>
        </p:spPr>
        <p:txBody>
          <a:bodyPr wrap="square" lIns="91440" rIns="91440" anchor="ctr">
            <a:normAutofit/>
          </a:bodyPr>
          <a:lstStyle/>
          <a:p>
            <a:pPr algn="ctr"/>
            <a:r>
              <a:rPr lang="it-IT" sz="1500" b="1" dirty="0">
                <a:solidFill>
                  <a:srgbClr val="2B5F8E"/>
                </a:solidFill>
              </a:rPr>
              <a:t>Relazionali</a:t>
            </a:r>
          </a:p>
        </p:txBody>
      </p:sp>
      <p:sp>
        <p:nvSpPr>
          <p:cNvPr id="941" name="Card 941"/>
          <p:cNvSpPr/>
          <p:nvPr/>
        </p:nvSpPr>
        <p:spPr>
          <a:xfrm>
            <a:off x="4274820" y="5486400"/>
            <a:ext cx="3456432" cy="685800"/>
          </a:xfrm>
          <a:prstGeom prst="roundRect">
            <a:avLst>
              <a:gd name="adj" fmla="val 18000"/>
            </a:avLst>
          </a:prstGeom>
          <a:solidFill>
            <a:srgbClr val="FFFFFF"/>
          </a:solidFill>
          <a:ln w="19050">
            <a:solidFill>
              <a:srgbClr val="9AA7AF"/>
            </a:solidFill>
          </a:ln>
        </p:spPr>
        <p:txBody>
          <a:bodyPr/>
          <a:lstStyle/>
          <a:p>
            <a:endParaRPr lang="it-IT"/>
          </a:p>
        </p:txBody>
      </p:sp>
      <p:sp>
        <p:nvSpPr>
          <p:cNvPr id="951" name="TB 951"/>
          <p:cNvSpPr txBox="1"/>
          <p:nvPr/>
        </p:nvSpPr>
        <p:spPr>
          <a:xfrm>
            <a:off x="4366260" y="5486400"/>
            <a:ext cx="3273552" cy="685800"/>
          </a:xfrm>
          <a:prstGeom prst="rect">
            <a:avLst/>
          </a:prstGeom>
          <a:noFill/>
        </p:spPr>
        <p:txBody>
          <a:bodyPr wrap="square" lIns="91440" rIns="91440" anchor="ctr">
            <a:normAutofit/>
          </a:bodyPr>
          <a:lstStyle/>
          <a:p>
            <a:pPr algn="ctr"/>
            <a:r>
              <a:rPr lang="it-IT" sz="1500" b="1" dirty="0">
                <a:solidFill>
                  <a:srgbClr val="2B5F8E"/>
                </a:solidFill>
              </a:rPr>
              <a:t>Linguistiche</a:t>
            </a:r>
          </a:p>
        </p:txBody>
      </p:sp>
      <p:sp>
        <p:nvSpPr>
          <p:cNvPr id="942" name="Card 942"/>
          <p:cNvSpPr/>
          <p:nvPr/>
        </p:nvSpPr>
        <p:spPr>
          <a:xfrm>
            <a:off x="7955280" y="5486400"/>
            <a:ext cx="3456432" cy="685800"/>
          </a:xfrm>
          <a:prstGeom prst="roundRect">
            <a:avLst>
              <a:gd name="adj" fmla="val 18000"/>
            </a:avLst>
          </a:prstGeom>
          <a:solidFill>
            <a:srgbClr val="FFFFFF"/>
          </a:solidFill>
          <a:ln w="19050">
            <a:solidFill>
              <a:srgbClr val="9AA7AF"/>
            </a:solidFill>
          </a:ln>
        </p:spPr>
        <p:txBody>
          <a:bodyPr/>
          <a:lstStyle/>
          <a:p>
            <a:endParaRPr lang="it-IT"/>
          </a:p>
        </p:txBody>
      </p:sp>
      <p:sp>
        <p:nvSpPr>
          <p:cNvPr id="952" name="TB 952"/>
          <p:cNvSpPr txBox="1"/>
          <p:nvPr/>
        </p:nvSpPr>
        <p:spPr>
          <a:xfrm>
            <a:off x="8046720" y="5486400"/>
            <a:ext cx="3273552" cy="685800"/>
          </a:xfrm>
          <a:prstGeom prst="rect">
            <a:avLst/>
          </a:prstGeom>
          <a:noFill/>
        </p:spPr>
        <p:txBody>
          <a:bodyPr wrap="square" lIns="91440" rIns="91440" anchor="ctr">
            <a:normAutofit/>
          </a:bodyPr>
          <a:lstStyle/>
          <a:p>
            <a:pPr algn="ctr"/>
            <a:r>
              <a:rPr lang="it-IT" sz="1500" b="1" dirty="0">
                <a:solidFill>
                  <a:srgbClr val="2B5F8E"/>
                </a:solidFill>
              </a:rPr>
              <a:t>Di genere</a:t>
            </a:r>
          </a:p>
        </p:txBody>
      </p:sp>
    </p:spTree>
    <p:extLst>
      <p:ext uri="{BB962C8B-B14F-4D97-AF65-F5344CB8AC3E}">
        <p14:creationId xmlns:p14="http://schemas.microsoft.com/office/powerpoint/2010/main" val="425193029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232</TotalTime>
  <Words>1148</Words>
  <Application>Microsoft Office PowerPoint</Application>
  <PresentationFormat>Widescreen</PresentationFormat>
  <Paragraphs>97</Paragraphs>
  <Slides>14</Slides>
  <Notes>1</Notes>
  <HiddenSlides>1</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14</vt:i4>
      </vt:variant>
    </vt:vector>
  </HeadingPairs>
  <TitlesOfParts>
    <vt:vector size="19" baseType="lpstr">
      <vt:lpstr>Aptos</vt:lpstr>
      <vt:lpstr>Aptos Display</vt:lpstr>
      <vt:lpstr>Arial</vt:lpstr>
      <vt:lpstr>Calibri</vt:lpstr>
      <vt:lpstr>Tema di Office</vt:lpstr>
      <vt:lpstr>Ma il coccodrillo come fa ? </vt:lpstr>
      <vt:lpstr>Le reti:  I riferimenti principali </vt:lpstr>
      <vt:lpstr>L’effettività dei servizi </vt:lpstr>
      <vt:lpstr>DUE DEFINIZIONI DI RETE</vt:lpstr>
      <vt:lpstr>Tessere reti perché ?</vt:lpstr>
      <vt:lpstr>Rete per chi ? </vt:lpstr>
      <vt:lpstr>Reti, voce del verbo …</vt:lpstr>
      <vt:lpstr>Reti di indirizzo e reti di intervento</vt:lpstr>
      <vt:lpstr>Presentazione standard di PowerPoint</vt:lpstr>
      <vt:lpstr>Le reti di intervento </vt:lpstr>
      <vt:lpstr>ELEMENTI CARATTERISTICI DEL LAVORO IN RETE  DI COMUNITA’ </vt:lpstr>
      <vt:lpstr>Il welfare di comunità</vt:lpstr>
      <vt:lpstr>Reti e mappature: la rete E’ e HA  un multiverso   </vt:lpstr>
      <vt:lpstr>Barriere all’accesso dei servizi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de conno</dc:creator>
  <cp:lastModifiedBy>andrea de conno</cp:lastModifiedBy>
  <cp:revision>2</cp:revision>
  <dcterms:created xsi:type="dcterms:W3CDTF">2026-09-30T09:49:32Z</dcterms:created>
  <dcterms:modified xsi:type="dcterms:W3CDTF">2026-10-03T16:29:39Z</dcterms:modified>
</cp:coreProperties>
</file>