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3F5F"/>
    <a:srgbClr val="F0E541"/>
    <a:srgbClr val="EC6643"/>
    <a:srgbClr val="416EB4"/>
    <a:srgbClr val="FFFFFF"/>
    <a:srgbClr val="35A6DE"/>
    <a:srgbClr val="9AC43C"/>
    <a:srgbClr val="82C7EA"/>
    <a:srgbClr val="FCFEF0"/>
    <a:srgbClr val="FEF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F2C424-0DA2-49DB-B450-DDD37967EE21}" v="6" dt="2026-10-05T20:28:50.6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57" autoAdjust="0"/>
  </p:normalViewPr>
  <p:slideViewPr>
    <p:cSldViewPr snapToGrid="0" showGuides="1">
      <p:cViewPr varScale="1">
        <p:scale>
          <a:sx n="79" d="100"/>
          <a:sy n="79" d="100"/>
        </p:scale>
        <p:origin x="1032" y="15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nnaro Evangelista" userId="8a4184aeb451616d" providerId="LiveId" clId="{8EB147C7-B296-4E5C-B571-56C998D3A5F2}"/>
    <pc:docChg chg="undo custSel addSld modSld">
      <pc:chgData name="Gennaro Evangelista" userId="8a4184aeb451616d" providerId="LiveId" clId="{8EB147C7-B296-4E5C-B571-56C998D3A5F2}" dt="2026-10-05T20:31:52.408" v="602" actId="20577"/>
      <pc:docMkLst>
        <pc:docMk/>
      </pc:docMkLst>
      <pc:sldChg chg="modSp mod">
        <pc:chgData name="Gennaro Evangelista" userId="8a4184aeb451616d" providerId="LiveId" clId="{8EB147C7-B296-4E5C-B571-56C998D3A5F2}" dt="2026-10-05T20:31:52.408" v="602" actId="20577"/>
        <pc:sldMkLst>
          <pc:docMk/>
          <pc:sldMk cId="1890865257" sldId="256"/>
        </pc:sldMkLst>
        <pc:spChg chg="mod">
          <ac:chgData name="Gennaro Evangelista" userId="8a4184aeb451616d" providerId="LiveId" clId="{8EB147C7-B296-4E5C-B571-56C998D3A5F2}" dt="2026-10-05T20:31:39.162" v="583" actId="14100"/>
          <ac:spMkLst>
            <pc:docMk/>
            <pc:sldMk cId="1890865257" sldId="256"/>
            <ac:spMk id="12" creationId="{30715ED5-579E-9DF3-216D-6FDE4CFE044E}"/>
          </ac:spMkLst>
        </pc:spChg>
        <pc:spChg chg="mod">
          <ac:chgData name="Gennaro Evangelista" userId="8a4184aeb451616d" providerId="LiveId" clId="{8EB147C7-B296-4E5C-B571-56C998D3A5F2}" dt="2026-10-05T20:31:52.408" v="602" actId="20577"/>
          <ac:spMkLst>
            <pc:docMk/>
            <pc:sldMk cId="1890865257" sldId="256"/>
            <ac:spMk id="13" creationId="{0DC7DCCC-395E-CDB3-7E88-89F8156FBFB0}"/>
          </ac:spMkLst>
        </pc:spChg>
        <pc:spChg chg="mod">
          <ac:chgData name="Gennaro Evangelista" userId="8a4184aeb451616d" providerId="LiveId" clId="{8EB147C7-B296-4E5C-B571-56C998D3A5F2}" dt="2026-10-05T20:29:43.202" v="475" actId="1035"/>
          <ac:spMkLst>
            <pc:docMk/>
            <pc:sldMk cId="1890865257" sldId="256"/>
            <ac:spMk id="15" creationId="{56D7E3B7-F9BC-4E50-A485-5D47A989E07E}"/>
          </ac:spMkLst>
        </pc:spChg>
        <pc:spChg chg="mod">
          <ac:chgData name="Gennaro Evangelista" userId="8a4184aeb451616d" providerId="LiveId" clId="{8EB147C7-B296-4E5C-B571-56C998D3A5F2}" dt="2026-10-05T20:30:39.814" v="569" actId="1076"/>
          <ac:spMkLst>
            <pc:docMk/>
            <pc:sldMk cId="1890865257" sldId="256"/>
            <ac:spMk id="16" creationId="{9ED934DD-56A9-B6BA-E1F4-E495DBA2EAA6}"/>
          </ac:spMkLst>
        </pc:spChg>
        <pc:grpChg chg="mod">
          <ac:chgData name="Gennaro Evangelista" userId="8a4184aeb451616d" providerId="LiveId" clId="{8EB147C7-B296-4E5C-B571-56C998D3A5F2}" dt="2026-10-05T20:31:29.841" v="582" actId="14100"/>
          <ac:grpSpMkLst>
            <pc:docMk/>
            <pc:sldMk cId="1890865257" sldId="256"/>
            <ac:grpSpMk id="14" creationId="{341AB787-8513-A553-3F09-27F53D6639B2}"/>
          </ac:grpSpMkLst>
        </pc:grpChg>
        <pc:grpChg chg="mod">
          <ac:chgData name="Gennaro Evangelista" userId="8a4184aeb451616d" providerId="LiveId" clId="{8EB147C7-B296-4E5C-B571-56C998D3A5F2}" dt="2026-10-05T20:29:33.796" v="461" actId="14100"/>
          <ac:grpSpMkLst>
            <pc:docMk/>
            <pc:sldMk cId="1890865257" sldId="256"/>
            <ac:grpSpMk id="21" creationId="{40656B87-92BE-913A-1FBE-5976AE9B896B}"/>
          </ac:grpSpMkLst>
        </pc:grpChg>
        <pc:grpChg chg="mod">
          <ac:chgData name="Gennaro Evangelista" userId="8a4184aeb451616d" providerId="LiveId" clId="{8EB147C7-B296-4E5C-B571-56C998D3A5F2}" dt="2026-10-05T20:30:31.578" v="567" actId="1076"/>
          <ac:grpSpMkLst>
            <pc:docMk/>
            <pc:sldMk cId="1890865257" sldId="256"/>
            <ac:grpSpMk id="22" creationId="{342A2576-8475-AE8C-9ED5-82563D3C0DE9}"/>
          </ac:grpSpMkLst>
        </pc:grpChg>
      </pc:sldChg>
      <pc:sldChg chg="addSp delSp modSp add mod delAnim modAnim">
        <pc:chgData name="Gennaro Evangelista" userId="8a4184aeb451616d" providerId="LiveId" clId="{8EB147C7-B296-4E5C-B571-56C998D3A5F2}" dt="2026-10-05T10:22:07.221" v="303" actId="14100"/>
        <pc:sldMkLst>
          <pc:docMk/>
          <pc:sldMk cId="977969115" sldId="263"/>
        </pc:sldMkLst>
        <pc:spChg chg="mod">
          <ac:chgData name="Gennaro Evangelista" userId="8a4184aeb451616d" providerId="LiveId" clId="{8EB147C7-B296-4E5C-B571-56C998D3A5F2}" dt="2026-10-05T10:18:59.255" v="4"/>
          <ac:spMkLst>
            <pc:docMk/>
            <pc:sldMk cId="977969115" sldId="263"/>
            <ac:spMk id="3" creationId="{BFF6E163-8BEC-BF7D-DCDB-C931AB1CE8BA}"/>
          </ac:spMkLst>
        </pc:spChg>
        <pc:spChg chg="mod">
          <ac:chgData name="Gennaro Evangelista" userId="8a4184aeb451616d" providerId="LiveId" clId="{8EB147C7-B296-4E5C-B571-56C998D3A5F2}" dt="2026-10-05T10:19:16.760" v="45" actId="20577"/>
          <ac:spMkLst>
            <pc:docMk/>
            <pc:sldMk cId="977969115" sldId="263"/>
            <ac:spMk id="4" creationId="{088F2320-5566-ADAF-FA3A-E6C761ECD6BC}"/>
          </ac:spMkLst>
        </pc:spChg>
        <pc:spChg chg="mod">
          <ac:chgData name="Gennaro Evangelista" userId="8a4184aeb451616d" providerId="LiveId" clId="{8EB147C7-B296-4E5C-B571-56C998D3A5F2}" dt="2026-10-05T10:19:22.204" v="46"/>
          <ac:spMkLst>
            <pc:docMk/>
            <pc:sldMk cId="977969115" sldId="263"/>
            <ac:spMk id="8" creationId="{65A057D9-F1E4-D902-98E5-D009FA9E65CF}"/>
          </ac:spMkLst>
        </pc:spChg>
        <pc:spChg chg="mod">
          <ac:chgData name="Gennaro Evangelista" userId="8a4184aeb451616d" providerId="LiveId" clId="{8EB147C7-B296-4E5C-B571-56C998D3A5F2}" dt="2026-10-05T10:20:21.312" v="171" actId="14100"/>
          <ac:spMkLst>
            <pc:docMk/>
            <pc:sldMk cId="977969115" sldId="263"/>
            <ac:spMk id="10" creationId="{AE307AD7-159D-CE55-E7E0-95030C21EC05}"/>
          </ac:spMkLst>
        </pc:spChg>
        <pc:spChg chg="add mod">
          <ac:chgData name="Gennaro Evangelista" userId="8a4184aeb451616d" providerId="LiveId" clId="{8EB147C7-B296-4E5C-B571-56C998D3A5F2}" dt="2026-10-05T10:22:07.221" v="303" actId="14100"/>
          <ac:spMkLst>
            <pc:docMk/>
            <pc:sldMk cId="977969115" sldId="263"/>
            <ac:spMk id="16" creationId="{A68951E1-68CB-722B-6120-6F8106F9C8DB}"/>
          </ac:spMkLst>
        </pc:spChg>
        <pc:grpChg chg="add mod">
          <ac:chgData name="Gennaro Evangelista" userId="8a4184aeb451616d" providerId="LiveId" clId="{8EB147C7-B296-4E5C-B571-56C998D3A5F2}" dt="2026-10-05T10:18:59.255" v="4"/>
          <ac:grpSpMkLst>
            <pc:docMk/>
            <pc:sldMk cId="977969115" sldId="263"/>
            <ac:grpSpMk id="2" creationId="{6BA2C2E8-BB0A-989D-214E-27C907A374C8}"/>
          </ac:grpSpMkLst>
        </pc:grpChg>
        <pc:grpChg chg="add mod">
          <ac:chgData name="Gennaro Evangelista" userId="8a4184aeb451616d" providerId="LiveId" clId="{8EB147C7-B296-4E5C-B571-56C998D3A5F2}" dt="2026-10-05T10:19:26.715" v="48" actId="14100"/>
          <ac:grpSpMkLst>
            <pc:docMk/>
            <pc:sldMk cId="977969115" sldId="263"/>
            <ac:grpSpMk id="6" creationId="{C7FC9693-FB9D-DFB8-E358-47297683A049}"/>
          </ac:grpSpMkLst>
        </pc:grpChg>
        <pc:grpChg chg="del">
          <ac:chgData name="Gennaro Evangelista" userId="8a4184aeb451616d" providerId="LiveId" clId="{8EB147C7-B296-4E5C-B571-56C998D3A5F2}" dt="2026-10-05T10:18:52.836" v="3" actId="478"/>
          <ac:grpSpMkLst>
            <pc:docMk/>
            <pc:sldMk cId="977969115" sldId="263"/>
            <ac:grpSpMk id="14" creationId="{24EFBFF9-0634-5FBC-E3A2-636C141A6D19}"/>
          </ac:grpSpMkLst>
        </pc:grpChg>
        <pc:picChg chg="mod">
          <ac:chgData name="Gennaro Evangelista" userId="8a4184aeb451616d" providerId="LiveId" clId="{8EB147C7-B296-4E5C-B571-56C998D3A5F2}" dt="2026-10-05T10:18:50.775" v="2" actId="1076"/>
          <ac:picMkLst>
            <pc:docMk/>
            <pc:sldMk cId="977969115" sldId="263"/>
            <ac:picMk id="7" creationId="{E6E85203-9674-6C55-D4E2-668896616C5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5A74A-05F6-4BB8-9781-F1C434C10F3E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6FBF9-5485-4A00-B45A-DE7BE68C48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927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D6FBF9-5485-4A00-B45A-DE7BE68C4832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955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F2BE2A-D354-9DB3-0B46-50A425384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269E3BA-3373-C3E7-4E9E-FFA3270E4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1E39E6-03C2-1543-F4F7-EDCF5A697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868849-DF15-AFFF-83A1-472DF0386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4EFB17-C509-AA58-C83A-1AFB54DE2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602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1C9E3F-DDFD-99C9-2C40-FF38514FE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E42088-4235-EF1F-3EC3-FA69C1021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B4025A-D30D-E1FF-06AE-27C5D148E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C53ED0E-50A1-0C23-4CCD-3584998BB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B9F00D-552C-E7E6-5CED-0042F6E7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1113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0ECC61-2985-3A37-FE95-1C988ADF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EC2E2F1-1A99-C9CC-984A-71A596DD1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274145-54C4-A6B6-F12A-8E25D8E0D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80926C-8D6B-E825-1C9B-28706A91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C8C04F-72C7-5041-2864-6F95FAF5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706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596067-E163-508C-6309-3453C9AE9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915DA5-0EFE-847A-0B47-198343A16A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AED1C36-98BD-00AB-DA15-F54512F6D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4C17ECD-747E-EC00-3C15-C4B14FEB3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8499F91-6FD7-F6D9-C81A-E54F09C42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FA262B0-E56B-1AD5-712B-713C19AB5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689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65F00D-AE96-BBD3-6D6C-4AB8F2889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2B16B14-E7E5-B053-7027-A423253E8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5E5F782-7EFC-05B1-0797-9F9062AA0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16CB3FE-488B-AEC7-C0E2-D2F4ACAC8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9E811E5-FE16-3681-A5A6-2C209111B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311A971-AF06-B4AA-E59F-1453DB349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F833458-88B6-C7AB-42F0-11648D167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38F028B-CCAF-5C56-D85B-8B7491037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5915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EED103-082F-ADCB-8AF6-AB2B27E2F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9C34E58-EA41-5981-B2D4-D7AB90CEF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3AF9448-BB5E-4582-B08D-322487939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9620B70-12A5-8BE9-DF7E-FEE93BE6C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865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76F306B-91AC-3BC9-23B6-A80CAD5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363D737-EED6-0E91-0BFD-AEB79610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EB02708-EAB1-453A-2B49-EA24B0A46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80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1D7C3D-4C78-9107-8AC2-08C2C1009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520894-4141-C23C-87BD-10E12A16B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49BE727-F092-FDBC-FE9D-7B0DE4E81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5F4C918-A6C4-35D9-76F0-6514CD406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F55CEB5-7F2F-A107-DE42-F4744A4EE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2231B6D-4DAF-5DF8-C908-C1238285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742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38BD3A-E723-7A6C-CD9A-9AA7EC37D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9D94FD2-C8ED-A841-308F-171746AA211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464FE2-A7ED-D256-703D-127B656FF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16BBDD4-9393-A55E-89B0-231D2C20B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DA8D5EC-552A-5CB0-9D24-072167886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D98ABF1-3DCB-4219-7F76-191BDC6D4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9284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9ADF45-132C-6F57-D769-316E49D75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337678-F484-764C-C8B0-E7D2CAE0C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62688E-5265-60C1-122A-6DFB413B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921CFA-BFBC-7D46-B2A9-EB6E70E24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076747-B382-4E35-F24A-9749B677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3204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3DC5B3C-6319-0398-8812-67CC1E35CE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08EED2F-E713-68C5-79BA-100E2C91C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15987D-3A15-C5AC-DBDA-481736D06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A4FFEC-5FFF-7C67-5E39-BB23A0C7D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AAE1A8-4DDE-D919-9B04-DF780588C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2655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0AB8FCE-FA36-BA9C-E776-EA0092E1B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662C027-B295-A37C-6BB4-795EE200B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EC585F-7420-FE17-0DF5-EF8923728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D0994C-F566-499D-907A-B8A4A91DBB48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AA1297-CF2B-45FE-538D-83D974790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285AA4-7579-D3EE-0364-C613D23A9E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819E9F-FA7C-4D90-9604-FF1FE67487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939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05F0BAF-EE1B-EE07-1302-94F1E700A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5149" y="-2135962"/>
            <a:ext cx="8825853" cy="8705186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481E0B2-FA0A-AB50-84A3-4304E67FD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523" y="0"/>
            <a:ext cx="1778477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8C2CBA1-8E92-C168-6BC3-349F4B1FC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1905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341AB787-8513-A553-3F09-27F53D6639B2}"/>
              </a:ext>
            </a:extLst>
          </p:cNvPr>
          <p:cNvGrpSpPr/>
          <p:nvPr/>
        </p:nvGrpSpPr>
        <p:grpSpPr>
          <a:xfrm>
            <a:off x="8164864" y="5629410"/>
            <a:ext cx="3908682" cy="1161417"/>
            <a:chOff x="6245058" y="5347723"/>
            <a:chExt cx="3908682" cy="1161417"/>
          </a:xfrm>
        </p:grpSpPr>
        <p:sp>
          <p:nvSpPr>
            <p:cNvPr id="12" name="Rettangolo con angoli arrotondati 11">
              <a:extLst>
                <a:ext uri="{FF2B5EF4-FFF2-40B4-BE49-F238E27FC236}">
                  <a16:creationId xmlns:a16="http://schemas.microsoft.com/office/drawing/2014/main" id="{30715ED5-579E-9DF3-216D-6FDE4CFE044E}"/>
                </a:ext>
              </a:extLst>
            </p:cNvPr>
            <p:cNvSpPr/>
            <p:nvPr/>
          </p:nvSpPr>
          <p:spPr>
            <a:xfrm>
              <a:off x="6245058" y="5347723"/>
              <a:ext cx="3908682" cy="1161417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A2C84E80-8A76-3AD8-558A-8A3B6DA31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5993" y="5511206"/>
              <a:ext cx="1224525" cy="834450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0DC7DCCC-395E-CDB3-7E88-89F8156FBFB0}"/>
                </a:ext>
              </a:extLst>
            </p:cNvPr>
            <p:cNvSpPr txBox="1"/>
            <p:nvPr/>
          </p:nvSpPr>
          <p:spPr>
            <a:xfrm>
              <a:off x="6398807" y="5605265"/>
              <a:ext cx="22771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solidFill>
                    <a:schemeClr val="bg1"/>
                  </a:solidFill>
                </a:rPr>
                <a:t>Gennaro Evangelista</a:t>
              </a:r>
            </a:p>
            <a:p>
              <a:r>
                <a:rPr lang="it-IT" dirty="0">
                  <a:solidFill>
                    <a:schemeClr val="bg1"/>
                  </a:solidFill>
                </a:rPr>
                <a:t>Federico Grassi</a:t>
              </a:r>
            </a:p>
          </p:txBody>
        </p:sp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342A2576-8475-AE8C-9ED5-82563D3C0DE9}"/>
              </a:ext>
            </a:extLst>
          </p:cNvPr>
          <p:cNvGrpSpPr/>
          <p:nvPr/>
        </p:nvGrpSpPr>
        <p:grpSpPr>
          <a:xfrm>
            <a:off x="-1588965" y="4116218"/>
            <a:ext cx="8506954" cy="826282"/>
            <a:chOff x="-1070411" y="3031885"/>
            <a:chExt cx="8661499" cy="826282"/>
          </a:xfrm>
          <a:solidFill>
            <a:srgbClr val="416EB4"/>
          </a:solidFill>
        </p:grpSpPr>
        <p:sp>
          <p:nvSpPr>
            <p:cNvPr id="20" name="Rettangolo con angoli arrotondati 19">
              <a:extLst>
                <a:ext uri="{FF2B5EF4-FFF2-40B4-BE49-F238E27FC236}">
                  <a16:creationId xmlns:a16="http://schemas.microsoft.com/office/drawing/2014/main" id="{DE60328D-CAE5-9753-3009-1376977CCE67}"/>
                </a:ext>
              </a:extLst>
            </p:cNvPr>
            <p:cNvSpPr/>
            <p:nvPr/>
          </p:nvSpPr>
          <p:spPr>
            <a:xfrm>
              <a:off x="-1070411" y="3031885"/>
              <a:ext cx="8661499" cy="826282"/>
            </a:xfrm>
            <a:prstGeom prst="round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9ED934DD-56A9-B6BA-E1F4-E495DBA2EAA6}"/>
                </a:ext>
              </a:extLst>
            </p:cNvPr>
            <p:cNvSpPr txBox="1"/>
            <p:nvPr/>
          </p:nvSpPr>
          <p:spPr>
            <a:xfrm>
              <a:off x="911502" y="3091083"/>
              <a:ext cx="6648509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it-IT" sz="2000" b="1" dirty="0">
                  <a:solidFill>
                    <a:schemeClr val="bg1"/>
                  </a:solidFill>
                </a:rPr>
                <a:t>Dai Funzionamenti al profilo dei bisogni e delle potenzialità: lavori in corso</a:t>
              </a:r>
            </a:p>
          </p:txBody>
        </p: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40656B87-92BE-913A-1FBE-5976AE9B896B}"/>
              </a:ext>
            </a:extLst>
          </p:cNvPr>
          <p:cNvGrpSpPr/>
          <p:nvPr/>
        </p:nvGrpSpPr>
        <p:grpSpPr>
          <a:xfrm>
            <a:off x="-1024619" y="1947955"/>
            <a:ext cx="10726969" cy="1054190"/>
            <a:chOff x="-1024618" y="1947955"/>
            <a:chExt cx="6526476" cy="900231"/>
          </a:xfrm>
          <a:solidFill>
            <a:srgbClr val="EC6643"/>
          </a:solidFill>
        </p:grpSpPr>
        <p:sp>
          <p:nvSpPr>
            <p:cNvPr id="18" name="Rettangolo con angoli arrotondati 17">
              <a:extLst>
                <a:ext uri="{FF2B5EF4-FFF2-40B4-BE49-F238E27FC236}">
                  <a16:creationId xmlns:a16="http://schemas.microsoft.com/office/drawing/2014/main" id="{B86EA635-CB47-AC02-3636-D9570FC00F9D}"/>
                </a:ext>
              </a:extLst>
            </p:cNvPr>
            <p:cNvSpPr/>
            <p:nvPr/>
          </p:nvSpPr>
          <p:spPr>
            <a:xfrm>
              <a:off x="-1024618" y="1947955"/>
              <a:ext cx="6526476" cy="900231"/>
            </a:xfrm>
            <a:prstGeom prst="round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56D7E3B7-F9BC-4E50-A485-5D47A989E07E}"/>
                </a:ext>
              </a:extLst>
            </p:cNvPr>
            <p:cNvSpPr txBox="1"/>
            <p:nvPr/>
          </p:nvSpPr>
          <p:spPr>
            <a:xfrm>
              <a:off x="-184594" y="2065493"/>
              <a:ext cx="5458645" cy="76944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it-IT" sz="2400" dirty="0">
                  <a:solidFill>
                    <a:schemeClr val="bg1"/>
                  </a:solidFill>
                </a:rPr>
                <a:t>ÉQUIPE E MULTIDIMENSIONALITÀ NEI PROCESSI DI INCLUSIONE</a:t>
              </a:r>
            </a:p>
            <a:p>
              <a:r>
                <a:rPr lang="it-IT" sz="2000" i="1" dirty="0">
                  <a:solidFill>
                    <a:schemeClr val="bg1"/>
                  </a:solidFill>
                </a:rPr>
                <a:t>Verso un profilo dei bisogni e delle potenzialità per una presa in carico integrata</a:t>
              </a:r>
              <a:endParaRPr lang="it-IT" sz="24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086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CE04BC-B446-A0CB-D226-7E8B4FAF3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FC8174C-F8E4-7DE8-3493-AF1DF9C4B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42058">
            <a:off x="-2015149" y="-2135962"/>
            <a:ext cx="8825853" cy="8705186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7AA3B8D-9422-F3F1-F2FF-F97E99A71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523" y="0"/>
            <a:ext cx="1778477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F8554A6-BF68-3E7B-9A65-7DBA6CFEBF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1905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D774E1AC-73F0-D438-DD22-447AE88ECA0D}"/>
              </a:ext>
            </a:extLst>
          </p:cNvPr>
          <p:cNvSpPr/>
          <p:nvPr/>
        </p:nvSpPr>
        <p:spPr>
          <a:xfrm>
            <a:off x="323733" y="1543174"/>
            <a:ext cx="11777614" cy="4456740"/>
          </a:xfrm>
          <a:prstGeom prst="roundRect">
            <a:avLst/>
          </a:prstGeom>
          <a:solidFill>
            <a:srgbClr val="9AC43C"/>
          </a:solidFill>
          <a:ln>
            <a:solidFill>
              <a:srgbClr val="35A6D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17246A02-A0A2-CEE9-7C34-B37D5AC72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515987"/>
              </p:ext>
            </p:extLst>
          </p:nvPr>
        </p:nvGraphicFramePr>
        <p:xfrm>
          <a:off x="668511" y="1864587"/>
          <a:ext cx="11088059" cy="3813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391">
                  <a:extLst>
                    <a:ext uri="{9D8B030D-6E8A-4147-A177-3AD203B41FA5}">
                      <a16:colId xmlns:a16="http://schemas.microsoft.com/office/drawing/2014/main" val="4029526293"/>
                    </a:ext>
                  </a:extLst>
                </a:gridCol>
                <a:gridCol w="4982638">
                  <a:extLst>
                    <a:ext uri="{9D8B030D-6E8A-4147-A177-3AD203B41FA5}">
                      <a16:colId xmlns:a16="http://schemas.microsoft.com/office/drawing/2014/main" val="1071516632"/>
                    </a:ext>
                  </a:extLst>
                </a:gridCol>
                <a:gridCol w="667380">
                  <a:extLst>
                    <a:ext uri="{9D8B030D-6E8A-4147-A177-3AD203B41FA5}">
                      <a16:colId xmlns:a16="http://schemas.microsoft.com/office/drawing/2014/main" val="1880933453"/>
                    </a:ext>
                  </a:extLst>
                </a:gridCol>
                <a:gridCol w="4876650">
                  <a:extLst>
                    <a:ext uri="{9D8B030D-6E8A-4147-A177-3AD203B41FA5}">
                      <a16:colId xmlns:a16="http://schemas.microsoft.com/office/drawing/2014/main" val="195395527"/>
                    </a:ext>
                  </a:extLst>
                </a:gridCol>
              </a:tblGrid>
              <a:tr h="544845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1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/>
                        <a:t>Procedura équipe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8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/>
                        <a:t>Strumenti condivisi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060197"/>
                  </a:ext>
                </a:extLst>
              </a:tr>
              <a:tr h="544845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Convocazione e Frequenza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Sistemi informativi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928069"/>
                  </a:ext>
                </a:extLst>
              </a:tr>
              <a:tr h="544845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3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/>
                        <a:t>Qualità della sede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10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/>
                        <a:t>Mappatura risorse e opportunità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100919"/>
                  </a:ext>
                </a:extLst>
              </a:tr>
              <a:tr h="544845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Verbalizzazione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Case Manager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738813"/>
                  </a:ext>
                </a:extLst>
              </a:tr>
              <a:tr h="544845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5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/>
                        <a:t>Équipe essenziale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12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/>
                        <a:t>Referente organizzativo équipe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00293"/>
                  </a:ext>
                </a:extLst>
              </a:tr>
              <a:tr h="544845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Funzioni amministrative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>
                          <a:solidFill>
                            <a:schemeClr val="bg1"/>
                          </a:solidFill>
                        </a:rPr>
                        <a:t>Partecipazione beneficiario</a:t>
                      </a:r>
                    </a:p>
                  </a:txBody>
                  <a:tcPr anchor="ctr">
                    <a:solidFill>
                      <a:srgbClr val="35A6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375510"/>
                  </a:ext>
                </a:extLst>
              </a:tr>
              <a:tr h="544845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7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/>
                        <a:t>Équipe allargata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14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400" dirty="0"/>
                        <a:t>One Stop Shop</a:t>
                      </a:r>
                    </a:p>
                  </a:txBody>
                  <a:tcPr anchor="ctr">
                    <a:solidFill>
                      <a:srgbClr val="9AC4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43126"/>
                  </a:ext>
                </a:extLst>
              </a:tr>
            </a:tbl>
          </a:graphicData>
        </a:graphic>
      </p:graphicFrame>
      <p:sp>
        <p:nvSpPr>
          <p:cNvPr id="8" name="Ovale 7">
            <a:extLst>
              <a:ext uri="{FF2B5EF4-FFF2-40B4-BE49-F238E27FC236}">
                <a16:creationId xmlns:a16="http://schemas.microsoft.com/office/drawing/2014/main" id="{B01B8838-E2F7-5C8A-18AF-CE8190433BA5}"/>
              </a:ext>
            </a:extLst>
          </p:cNvPr>
          <p:cNvSpPr/>
          <p:nvPr/>
        </p:nvSpPr>
        <p:spPr>
          <a:xfrm>
            <a:off x="6746581" y="2680411"/>
            <a:ext cx="4776908" cy="1091133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5330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7E7146-6164-372F-CAC2-7295AA4F9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B15E5EF-48D1-E922-C56F-B2BD5CCEC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10169">
            <a:off x="-2015149" y="-2135962"/>
            <a:ext cx="8825853" cy="8705186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CFA674C-1A40-7022-5883-4DD6B5D07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523" y="0"/>
            <a:ext cx="1778477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AAC1B68-EA4E-C5CC-C2A3-8766DA1494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1905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FBA7944-3B84-E042-0F03-E94323D23E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17" y="1339701"/>
            <a:ext cx="4641239" cy="2490769"/>
          </a:xfrm>
          <a:prstGeom prst="rect">
            <a:avLst/>
          </a:prstGeom>
          <a:ln w="28575">
            <a:solidFill>
              <a:srgbClr val="F0E54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FC17F7A-E51C-F3A8-B938-A933E92A3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81" y="2662687"/>
            <a:ext cx="5127186" cy="3622609"/>
          </a:xfrm>
          <a:prstGeom prst="rect">
            <a:avLst/>
          </a:prstGeom>
          <a:ln w="28575">
            <a:solidFill>
              <a:srgbClr val="EC6643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EE08F49B-F903-843E-E492-7569B5529401}"/>
              </a:ext>
            </a:extLst>
          </p:cNvPr>
          <p:cNvSpPr/>
          <p:nvPr/>
        </p:nvSpPr>
        <p:spPr>
          <a:xfrm>
            <a:off x="8917806" y="4764505"/>
            <a:ext cx="1361975" cy="418699"/>
          </a:xfrm>
          <a:prstGeom prst="ellipse">
            <a:avLst/>
          </a:prstGeom>
          <a:noFill/>
          <a:ln>
            <a:solidFill>
              <a:srgbClr val="EC66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4710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3038B-FB18-EF65-CAE8-FCFE05D27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4FEE350-6718-CE2D-B858-AC6D814D1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67903">
            <a:off x="-2015149" y="-2135962"/>
            <a:ext cx="8825853" cy="8705186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0D502DB-8401-4B72-3BE9-0F06E29AE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523" y="0"/>
            <a:ext cx="1778477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05DCCADD-F974-4D8A-FFD3-662D68A6D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1905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E87A7E6-6F3A-B08C-F650-3D646CC52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936" y="1317690"/>
            <a:ext cx="2758242" cy="3891963"/>
          </a:xfrm>
          <a:prstGeom prst="rect">
            <a:avLst/>
          </a:prstGeom>
          <a:solidFill>
            <a:srgbClr val="E93F5F"/>
          </a:solidFill>
          <a:ln w="38100">
            <a:solidFill>
              <a:srgbClr val="E93F5F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2B60FB9-3334-416E-16B2-95C3C685E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06" y="2058068"/>
            <a:ext cx="6882355" cy="4022334"/>
          </a:xfrm>
          <a:prstGeom prst="rect">
            <a:avLst/>
          </a:prstGeom>
          <a:ln w="38100">
            <a:solidFill>
              <a:srgbClr val="F0E54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666CAEBD-897E-6454-5030-39BD6EB3B17E}"/>
              </a:ext>
            </a:extLst>
          </p:cNvPr>
          <p:cNvSpPr/>
          <p:nvPr/>
        </p:nvSpPr>
        <p:spPr>
          <a:xfrm>
            <a:off x="1005840" y="3599848"/>
            <a:ext cx="2127184" cy="1549667"/>
          </a:xfrm>
          <a:prstGeom prst="ellipse">
            <a:avLst/>
          </a:prstGeom>
          <a:noFill/>
          <a:ln w="57150">
            <a:solidFill>
              <a:srgbClr val="F0E5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6678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EF4025-5F2A-C55A-DCAA-46B4A73B2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D804752-DD35-759D-8414-3289A54DD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44804">
            <a:off x="-2015149" y="-2135962"/>
            <a:ext cx="8825853" cy="8705186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38761BE-B729-3624-8F53-9BF7B803C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523" y="0"/>
            <a:ext cx="1778477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1462A32-D070-D4EF-6549-853DCB336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1905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503C7AF-5876-6619-2A52-20D6E4DAD4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696" y="2238359"/>
            <a:ext cx="2938136" cy="4163682"/>
          </a:xfrm>
          <a:prstGeom prst="rect">
            <a:avLst/>
          </a:prstGeom>
          <a:ln w="38100">
            <a:solidFill>
              <a:srgbClr val="416EB4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250768B-A9EA-A63F-1A09-416FA40151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58" y="1655015"/>
            <a:ext cx="6424379" cy="3547969"/>
          </a:xfrm>
          <a:prstGeom prst="rect">
            <a:avLst/>
          </a:prstGeom>
          <a:ln w="38100">
            <a:solidFill>
              <a:srgbClr val="E93F5F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FA7B3BFE-A0A3-5C28-8F07-02023E2A8AEF}"/>
              </a:ext>
            </a:extLst>
          </p:cNvPr>
          <p:cNvSpPr/>
          <p:nvPr/>
        </p:nvSpPr>
        <p:spPr>
          <a:xfrm>
            <a:off x="1078028" y="3787542"/>
            <a:ext cx="5847349" cy="635266"/>
          </a:xfrm>
          <a:prstGeom prst="ellipse">
            <a:avLst/>
          </a:prstGeom>
          <a:noFill/>
          <a:ln w="57150">
            <a:solidFill>
              <a:srgbClr val="E93F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8986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154B03-0C4E-A44F-96F0-035BC9B69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81F3CA9-C8B2-9D9D-55A7-934B429B5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7" y="-2034224"/>
            <a:ext cx="11077904" cy="10926447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82E465E-43C2-992F-EA2F-D245B982F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869" y="2334737"/>
            <a:ext cx="4170262" cy="21885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93C2E03-EBA6-1CDF-3995-AC0F58A46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1905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E84B35E3-03B3-57A3-9210-43E1F967EACA}"/>
              </a:ext>
            </a:extLst>
          </p:cNvPr>
          <p:cNvGrpSpPr/>
          <p:nvPr/>
        </p:nvGrpSpPr>
        <p:grpSpPr>
          <a:xfrm>
            <a:off x="9117998" y="5629410"/>
            <a:ext cx="2955548" cy="1161417"/>
            <a:chOff x="7198192" y="5347723"/>
            <a:chExt cx="2955548" cy="1161417"/>
          </a:xfrm>
        </p:grpSpPr>
        <p:sp>
          <p:nvSpPr>
            <p:cNvPr id="12" name="Rettangolo con angoli arrotondati 11">
              <a:extLst>
                <a:ext uri="{FF2B5EF4-FFF2-40B4-BE49-F238E27FC236}">
                  <a16:creationId xmlns:a16="http://schemas.microsoft.com/office/drawing/2014/main" id="{A21F8FA6-930B-2984-1BDD-BC713D508FC5}"/>
                </a:ext>
              </a:extLst>
            </p:cNvPr>
            <p:cNvSpPr/>
            <p:nvPr/>
          </p:nvSpPr>
          <p:spPr>
            <a:xfrm>
              <a:off x="7198192" y="5347723"/>
              <a:ext cx="2955548" cy="1161417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971FDECA-1F79-6893-47CA-0D9B6D3E0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5993" y="5511206"/>
              <a:ext cx="1224525" cy="834450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405D2079-4951-579F-E82C-7ADF19E57630}"/>
                </a:ext>
              </a:extLst>
            </p:cNvPr>
            <p:cNvSpPr txBox="1"/>
            <p:nvPr/>
          </p:nvSpPr>
          <p:spPr>
            <a:xfrm>
              <a:off x="7345535" y="5605265"/>
              <a:ext cx="1330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solidFill>
                    <a:schemeClr val="bg1"/>
                  </a:solidFill>
                </a:rPr>
                <a:t>Gennaro</a:t>
              </a:r>
            </a:p>
            <a:p>
              <a:r>
                <a:rPr lang="it-IT" dirty="0">
                  <a:solidFill>
                    <a:schemeClr val="bg1"/>
                  </a:solidFill>
                </a:rPr>
                <a:t>Evangelista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4543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AB4CDA-1824-A188-F2FA-1D9C005C2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438DDFC-8BF0-054E-7AFB-E7BF06F10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7" y="-2034224"/>
            <a:ext cx="11077904" cy="10926447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6E85203-9674-6C55-D4E2-668896616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207" y="157980"/>
            <a:ext cx="2721183" cy="1428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6F5D72A-97B8-46B6-9EBA-D5730DA5AB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1905" cy="9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6BA2C2E8-BB0A-989D-214E-27C907A374C8}"/>
              </a:ext>
            </a:extLst>
          </p:cNvPr>
          <p:cNvGrpSpPr/>
          <p:nvPr/>
        </p:nvGrpSpPr>
        <p:grpSpPr>
          <a:xfrm>
            <a:off x="-1024618" y="1947955"/>
            <a:ext cx="7208736" cy="900231"/>
            <a:chOff x="-1024618" y="1947955"/>
            <a:chExt cx="6526476" cy="900231"/>
          </a:xfrm>
          <a:solidFill>
            <a:srgbClr val="EC6643"/>
          </a:solidFill>
        </p:grpSpPr>
        <p:sp>
          <p:nvSpPr>
            <p:cNvPr id="3" name="Rettangolo con angoli arrotondati 2">
              <a:extLst>
                <a:ext uri="{FF2B5EF4-FFF2-40B4-BE49-F238E27FC236}">
                  <a16:creationId xmlns:a16="http://schemas.microsoft.com/office/drawing/2014/main" id="{BFF6E163-8BEC-BF7D-DCDB-C931AB1CE8BA}"/>
                </a:ext>
              </a:extLst>
            </p:cNvPr>
            <p:cNvSpPr/>
            <p:nvPr/>
          </p:nvSpPr>
          <p:spPr>
            <a:xfrm>
              <a:off x="-1024618" y="1947955"/>
              <a:ext cx="6526476" cy="900231"/>
            </a:xfrm>
            <a:prstGeom prst="round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088F2320-5566-ADAF-FA3A-E6C761ECD6BC}"/>
                </a:ext>
              </a:extLst>
            </p:cNvPr>
            <p:cNvSpPr txBox="1"/>
            <p:nvPr/>
          </p:nvSpPr>
          <p:spPr>
            <a:xfrm>
              <a:off x="59980" y="1982573"/>
              <a:ext cx="5214071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it-IT" sz="2400" dirty="0">
                  <a:solidFill>
                    <a:schemeClr val="bg1"/>
                  </a:solidFill>
                </a:rPr>
                <a:t>II SEMESTRE 2026</a:t>
              </a:r>
            </a:p>
            <a:p>
              <a:r>
                <a:rPr lang="it-IT" sz="2400" dirty="0">
                  <a:solidFill>
                    <a:schemeClr val="bg1"/>
                  </a:solidFill>
                </a:rPr>
                <a:t>Prossimi appuntamenti</a:t>
              </a: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C7FC9693-FB9D-DFB8-E358-47297683A049}"/>
              </a:ext>
            </a:extLst>
          </p:cNvPr>
          <p:cNvGrpSpPr/>
          <p:nvPr/>
        </p:nvGrpSpPr>
        <p:grpSpPr>
          <a:xfrm>
            <a:off x="-1070412" y="3031885"/>
            <a:ext cx="9340471" cy="3174706"/>
            <a:chOff x="-1070411" y="3031885"/>
            <a:chExt cx="8661499" cy="826282"/>
          </a:xfrm>
          <a:solidFill>
            <a:srgbClr val="416EB4"/>
          </a:solidFill>
        </p:grpSpPr>
        <p:sp>
          <p:nvSpPr>
            <p:cNvPr id="8" name="Rettangolo con angoli arrotondati 7">
              <a:extLst>
                <a:ext uri="{FF2B5EF4-FFF2-40B4-BE49-F238E27FC236}">
                  <a16:creationId xmlns:a16="http://schemas.microsoft.com/office/drawing/2014/main" id="{65A057D9-F1E4-D902-98E5-D009FA9E65CF}"/>
                </a:ext>
              </a:extLst>
            </p:cNvPr>
            <p:cNvSpPr/>
            <p:nvPr/>
          </p:nvSpPr>
          <p:spPr>
            <a:xfrm>
              <a:off x="-1070411" y="3031885"/>
              <a:ext cx="8661499" cy="826282"/>
            </a:xfrm>
            <a:prstGeom prst="round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AE307AD7-159D-CE55-E7E0-95030C21EC05}"/>
                </a:ext>
              </a:extLst>
            </p:cNvPr>
            <p:cNvSpPr txBox="1"/>
            <p:nvPr/>
          </p:nvSpPr>
          <p:spPr>
            <a:xfrm>
              <a:off x="228993" y="3105834"/>
              <a:ext cx="3632702" cy="24031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dirty="0">
                  <a:solidFill>
                    <a:schemeClr val="bg1"/>
                  </a:solidFill>
                </a:rPr>
                <a:t>I laboratorio – 29 ottobre 2026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dirty="0">
                  <a:solidFill>
                    <a:schemeClr val="bg1"/>
                  </a:solidFill>
                </a:rPr>
                <a:t>II laboratorio – 10 novembre 2026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t-IT" dirty="0">
                  <a:solidFill>
                    <a:schemeClr val="bg1"/>
                  </a:solidFill>
                </a:rPr>
                <a:t>III laboratorio – 17 novembre 2026</a:t>
              </a:r>
            </a:p>
          </p:txBody>
        </p:sp>
      </p:grp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68951E1-68CB-722B-6120-6F8106F9C8DB}"/>
              </a:ext>
            </a:extLst>
          </p:cNvPr>
          <p:cNvSpPr txBox="1"/>
          <p:nvPr/>
        </p:nvSpPr>
        <p:spPr>
          <a:xfrm>
            <a:off x="2435703" y="4658825"/>
            <a:ext cx="5081588" cy="923330"/>
          </a:xfrm>
          <a:prstGeom prst="rect">
            <a:avLst/>
          </a:prstGeom>
          <a:solidFill>
            <a:srgbClr val="416EB4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13 ottobre 2026 – Équipe e multidimensionalità nei processi di inclusione.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Auditorium al duomo. Firenze</a:t>
            </a:r>
          </a:p>
        </p:txBody>
      </p:sp>
    </p:spTree>
    <p:extLst>
      <p:ext uri="{BB962C8B-B14F-4D97-AF65-F5344CB8AC3E}">
        <p14:creationId xmlns:p14="http://schemas.microsoft.com/office/powerpoint/2010/main" val="977969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128</Words>
  <Application>Microsoft Office PowerPoint</Application>
  <PresentationFormat>Widescreen</PresentationFormat>
  <Paragraphs>43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Gennaro Evangelista</dc:creator>
  <cp:lastModifiedBy>Gennaro Evangelista</cp:lastModifiedBy>
  <cp:revision>1</cp:revision>
  <dcterms:created xsi:type="dcterms:W3CDTF">2026-10-02T14:46:43Z</dcterms:created>
  <dcterms:modified xsi:type="dcterms:W3CDTF">2026-10-05T20:31:57Z</dcterms:modified>
</cp:coreProperties>
</file>