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4" r:id="rId5"/>
    <p:sldId id="265" r:id="rId6"/>
    <p:sldId id="260" r:id="rId7"/>
    <p:sldId id="262" r:id="rId8"/>
    <p:sldId id="259" r:id="rId9"/>
    <p:sldId id="268" r:id="rId10"/>
    <p:sldId id="267" r:id="rId11"/>
    <p:sldId id="269" r:id="rId12"/>
    <p:sldId id="270"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5C8C"/>
    <a:srgbClr val="D4E5A9"/>
    <a:srgbClr val="9BC23A"/>
    <a:srgbClr val="1B9DD8"/>
    <a:srgbClr val="7F869D"/>
    <a:srgbClr val="FFFFFF"/>
    <a:srgbClr val="C0B1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771" autoAdjust="0"/>
  </p:normalViewPr>
  <p:slideViewPr>
    <p:cSldViewPr snapToGrid="0">
      <p:cViewPr>
        <p:scale>
          <a:sx n="56" d="100"/>
          <a:sy n="56" d="100"/>
        </p:scale>
        <p:origin x="4264" y="1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naro Evangelista" userId="8a4184aeb451616d" providerId="LiveId" clId="{8EB147C7-B296-4E5C-B571-56C998D3A5F2}"/>
    <pc:docChg chg="undo redo custSel modSld">
      <pc:chgData name="Gennaro Evangelista" userId="8a4184aeb451616d" providerId="LiveId" clId="{8EB147C7-B296-4E5C-B571-56C998D3A5F2}" dt="2026-10-02T15:46:49.579" v="35" actId="688"/>
      <pc:docMkLst>
        <pc:docMk/>
      </pc:docMkLst>
      <pc:sldChg chg="addSp delSp modSp mod">
        <pc:chgData name="Gennaro Evangelista" userId="8a4184aeb451616d" providerId="LiveId" clId="{8EB147C7-B296-4E5C-B571-56C998D3A5F2}" dt="2026-10-02T15:46:41.146" v="25" actId="167"/>
        <pc:sldMkLst>
          <pc:docMk/>
          <pc:sldMk cId="1183936500" sldId="259"/>
        </pc:sldMkLst>
        <pc:picChg chg="add del ord">
          <ac:chgData name="Gennaro Evangelista" userId="8a4184aeb451616d" providerId="LiveId" clId="{8EB147C7-B296-4E5C-B571-56C998D3A5F2}" dt="2026-10-02T15:46:41.146" v="25" actId="167"/>
          <ac:picMkLst>
            <pc:docMk/>
            <pc:sldMk cId="1183936500" sldId="259"/>
            <ac:picMk id="12" creationId="{38033469-496F-879A-4040-2D85A02B347F}"/>
          </ac:picMkLst>
        </pc:picChg>
      </pc:sldChg>
      <pc:sldChg chg="addSp delSp modSp mod">
        <pc:chgData name="Gennaro Evangelista" userId="8a4184aeb451616d" providerId="LiveId" clId="{8EB147C7-B296-4E5C-B571-56C998D3A5F2}" dt="2026-10-02T15:46:40.332" v="21" actId="167"/>
        <pc:sldMkLst>
          <pc:docMk/>
          <pc:sldMk cId="4137495483" sldId="260"/>
        </pc:sldMkLst>
        <pc:picChg chg="add del ord">
          <ac:chgData name="Gennaro Evangelista" userId="8a4184aeb451616d" providerId="LiveId" clId="{8EB147C7-B296-4E5C-B571-56C998D3A5F2}" dt="2026-10-02T15:46:40.332" v="21" actId="167"/>
          <ac:picMkLst>
            <pc:docMk/>
            <pc:sldMk cId="4137495483" sldId="260"/>
            <ac:picMk id="5" creationId="{958C0658-6ECB-AA69-53DC-08EB800C2D00}"/>
          </ac:picMkLst>
        </pc:picChg>
      </pc:sldChg>
      <pc:sldChg chg="addSp delSp modSp mod">
        <pc:chgData name="Gennaro Evangelista" userId="8a4184aeb451616d" providerId="LiveId" clId="{8EB147C7-B296-4E5C-B571-56C998D3A5F2}" dt="2026-10-02T15:46:40.707" v="23" actId="167"/>
        <pc:sldMkLst>
          <pc:docMk/>
          <pc:sldMk cId="2819641458" sldId="262"/>
        </pc:sldMkLst>
        <pc:picChg chg="add del ord">
          <ac:chgData name="Gennaro Evangelista" userId="8a4184aeb451616d" providerId="LiveId" clId="{8EB147C7-B296-4E5C-B571-56C998D3A5F2}" dt="2026-10-02T15:46:40.707" v="23" actId="167"/>
          <ac:picMkLst>
            <pc:docMk/>
            <pc:sldMk cId="2819641458" sldId="262"/>
            <ac:picMk id="7" creationId="{B8423E1E-C41D-08AE-7500-C4A473704C17}"/>
          </ac:picMkLst>
        </pc:picChg>
      </pc:sldChg>
      <pc:sldChg chg="addSp delSp modSp mod">
        <pc:chgData name="Gennaro Evangelista" userId="8a4184aeb451616d" providerId="LiveId" clId="{8EB147C7-B296-4E5C-B571-56C998D3A5F2}" dt="2026-10-02T15:46:39.971" v="19" actId="167"/>
        <pc:sldMkLst>
          <pc:docMk/>
          <pc:sldMk cId="1905645398" sldId="265"/>
        </pc:sldMkLst>
        <pc:picChg chg="add del ord">
          <ac:chgData name="Gennaro Evangelista" userId="8a4184aeb451616d" providerId="LiveId" clId="{8EB147C7-B296-4E5C-B571-56C998D3A5F2}" dt="2026-10-02T15:46:39.971" v="19" actId="167"/>
          <ac:picMkLst>
            <pc:docMk/>
            <pc:sldMk cId="1905645398" sldId="265"/>
            <ac:picMk id="6" creationId="{7236AF05-B938-FB75-EC0A-51C30998D2AB}"/>
          </ac:picMkLst>
        </pc:picChg>
      </pc:sldChg>
      <pc:sldChg chg="addSp delSp modSp mod">
        <pc:chgData name="Gennaro Evangelista" userId="8a4184aeb451616d" providerId="LiveId" clId="{8EB147C7-B296-4E5C-B571-56C998D3A5F2}" dt="2026-10-02T15:46:42.156" v="29" actId="167"/>
        <pc:sldMkLst>
          <pc:docMk/>
          <pc:sldMk cId="1658945781" sldId="267"/>
        </pc:sldMkLst>
        <pc:picChg chg="add del ord">
          <ac:chgData name="Gennaro Evangelista" userId="8a4184aeb451616d" providerId="LiveId" clId="{8EB147C7-B296-4E5C-B571-56C998D3A5F2}" dt="2026-10-02T15:46:42.156" v="29" actId="167"/>
          <ac:picMkLst>
            <pc:docMk/>
            <pc:sldMk cId="1658945781" sldId="267"/>
            <ac:picMk id="5" creationId="{4381B27E-C94D-2D0E-2AAB-590EF6338DFB}"/>
          </ac:picMkLst>
        </pc:picChg>
      </pc:sldChg>
      <pc:sldChg chg="addSp delSp modSp mod">
        <pc:chgData name="Gennaro Evangelista" userId="8a4184aeb451616d" providerId="LiveId" clId="{8EB147C7-B296-4E5C-B571-56C998D3A5F2}" dt="2026-10-02T15:46:41.635" v="27" actId="167"/>
        <pc:sldMkLst>
          <pc:docMk/>
          <pc:sldMk cId="3111389051" sldId="268"/>
        </pc:sldMkLst>
        <pc:picChg chg="add del ord">
          <ac:chgData name="Gennaro Evangelista" userId="8a4184aeb451616d" providerId="LiveId" clId="{8EB147C7-B296-4E5C-B571-56C998D3A5F2}" dt="2026-10-02T15:46:41.635" v="27" actId="167"/>
          <ac:picMkLst>
            <pc:docMk/>
            <pc:sldMk cId="3111389051" sldId="268"/>
            <ac:picMk id="5" creationId="{C6FCD0DB-1509-3C23-E3E8-F989C9355A40}"/>
          </ac:picMkLst>
        </pc:picChg>
      </pc:sldChg>
      <pc:sldChg chg="addSp delSp modSp mod">
        <pc:chgData name="Gennaro Evangelista" userId="8a4184aeb451616d" providerId="LiveId" clId="{8EB147C7-B296-4E5C-B571-56C998D3A5F2}" dt="2026-10-02T15:46:42.619" v="31" actId="167"/>
        <pc:sldMkLst>
          <pc:docMk/>
          <pc:sldMk cId="622793458" sldId="269"/>
        </pc:sldMkLst>
        <pc:picChg chg="add del ord">
          <ac:chgData name="Gennaro Evangelista" userId="8a4184aeb451616d" providerId="LiveId" clId="{8EB147C7-B296-4E5C-B571-56C998D3A5F2}" dt="2026-10-02T15:46:42.619" v="31" actId="167"/>
          <ac:picMkLst>
            <pc:docMk/>
            <pc:sldMk cId="622793458" sldId="269"/>
            <ac:picMk id="11" creationId="{2077DCE9-B417-F738-C19D-8370FB5437D8}"/>
          </ac:picMkLst>
        </pc:picChg>
      </pc:sldChg>
      <pc:sldChg chg="addSp delSp modSp mod">
        <pc:chgData name="Gennaro Evangelista" userId="8a4184aeb451616d" providerId="LiveId" clId="{8EB147C7-B296-4E5C-B571-56C998D3A5F2}" dt="2026-10-02T15:46:49.579" v="35" actId="688"/>
        <pc:sldMkLst>
          <pc:docMk/>
          <pc:sldMk cId="3362267774" sldId="270"/>
        </pc:sldMkLst>
        <pc:picChg chg="add del mod ord">
          <ac:chgData name="Gennaro Evangelista" userId="8a4184aeb451616d" providerId="LiveId" clId="{8EB147C7-B296-4E5C-B571-56C998D3A5F2}" dt="2026-10-02T15:46:49.579" v="35" actId="688"/>
          <ac:picMkLst>
            <pc:docMk/>
            <pc:sldMk cId="3362267774" sldId="270"/>
            <ac:picMk id="11" creationId="{14028400-206B-C802-D210-761034CD7005}"/>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FC87BD-8229-4163-9283-BBCF96F3F79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it-IT"/>
        </a:p>
      </dgm:t>
    </dgm:pt>
    <dgm:pt modelId="{FA06DC63-FDC4-44C1-8530-C1D874A0E660}">
      <dgm:prSet/>
      <dgm:spPr/>
      <dgm:t>
        <a:bodyPr/>
        <a:lstStyle/>
        <a:p>
          <a:r>
            <a:rPr lang="it-IT" dirty="0"/>
            <a:t>Servizi/interventi/prestazioni</a:t>
          </a:r>
        </a:p>
      </dgm:t>
    </dgm:pt>
    <dgm:pt modelId="{59C9DB50-376C-46E6-B1D1-B2E567F7AECA}" type="parTrans" cxnId="{0054E458-A27E-4D49-B450-C0EF29EF33EA}">
      <dgm:prSet/>
      <dgm:spPr/>
      <dgm:t>
        <a:bodyPr/>
        <a:lstStyle/>
        <a:p>
          <a:endParaRPr lang="it-IT"/>
        </a:p>
      </dgm:t>
    </dgm:pt>
    <dgm:pt modelId="{B0073F75-A6E8-4941-AE12-A85F9D594FC6}" type="sibTrans" cxnId="{0054E458-A27E-4D49-B450-C0EF29EF33EA}">
      <dgm:prSet/>
      <dgm:spPr/>
      <dgm:t>
        <a:bodyPr/>
        <a:lstStyle/>
        <a:p>
          <a:endParaRPr lang="it-IT"/>
        </a:p>
      </dgm:t>
    </dgm:pt>
    <dgm:pt modelId="{E288C20A-5933-4283-9033-E8A184785C28}">
      <dgm:prSet/>
      <dgm:spPr/>
      <dgm:t>
        <a:bodyPr/>
        <a:lstStyle/>
        <a:p>
          <a:r>
            <a:rPr lang="it-IT"/>
            <a:t>Le risorse della comunità </a:t>
          </a:r>
        </a:p>
      </dgm:t>
    </dgm:pt>
    <dgm:pt modelId="{AD6A0B73-A941-415C-8EFD-3150A58528EE}" type="parTrans" cxnId="{E97D5946-DF18-4452-B49F-A9C4DD54581D}">
      <dgm:prSet/>
      <dgm:spPr/>
      <dgm:t>
        <a:bodyPr/>
        <a:lstStyle/>
        <a:p>
          <a:endParaRPr lang="it-IT"/>
        </a:p>
      </dgm:t>
    </dgm:pt>
    <dgm:pt modelId="{9FF5601E-E429-4DD0-9B7D-DF92B54070FB}" type="sibTrans" cxnId="{E97D5946-DF18-4452-B49F-A9C4DD54581D}">
      <dgm:prSet/>
      <dgm:spPr/>
      <dgm:t>
        <a:bodyPr/>
        <a:lstStyle/>
        <a:p>
          <a:endParaRPr lang="it-IT"/>
        </a:p>
      </dgm:t>
    </dgm:pt>
    <dgm:pt modelId="{78FA5E6B-5A4A-43AC-88A1-B89382B802B6}">
      <dgm:prSet/>
      <dgm:spPr/>
      <dgm:t>
        <a:bodyPr/>
        <a:lstStyle/>
        <a:p>
          <a:r>
            <a:rPr lang="it-IT"/>
            <a:t>I fondi e le risorse economiche a disposizione delle équipe multidisciplinari</a:t>
          </a:r>
        </a:p>
      </dgm:t>
    </dgm:pt>
    <dgm:pt modelId="{CA8DD599-D8A1-4679-8E24-9DBC7A47AE79}" type="parTrans" cxnId="{B187C4EE-B9FD-4F51-92B1-1BC3FBABDA30}">
      <dgm:prSet/>
      <dgm:spPr/>
      <dgm:t>
        <a:bodyPr/>
        <a:lstStyle/>
        <a:p>
          <a:endParaRPr lang="it-IT"/>
        </a:p>
      </dgm:t>
    </dgm:pt>
    <dgm:pt modelId="{AA3A3DCB-8224-4FEB-B5CF-9DEBD6DBD5CF}" type="sibTrans" cxnId="{B187C4EE-B9FD-4F51-92B1-1BC3FBABDA30}">
      <dgm:prSet/>
      <dgm:spPr/>
      <dgm:t>
        <a:bodyPr/>
        <a:lstStyle/>
        <a:p>
          <a:endParaRPr lang="it-IT"/>
        </a:p>
      </dgm:t>
    </dgm:pt>
    <dgm:pt modelId="{6A58CDFB-4846-4CAC-B7BC-4ED2C4AE723E}" type="pres">
      <dgm:prSet presAssocID="{E3FC87BD-8229-4163-9283-BBCF96F3F79C}" presName="linearFlow" presStyleCnt="0">
        <dgm:presLayoutVars>
          <dgm:dir/>
          <dgm:resizeHandles val="exact"/>
        </dgm:presLayoutVars>
      </dgm:prSet>
      <dgm:spPr/>
    </dgm:pt>
    <dgm:pt modelId="{F401CD02-C44A-4012-B0DF-E20F9FE99805}" type="pres">
      <dgm:prSet presAssocID="{FA06DC63-FDC4-44C1-8530-C1D874A0E660}" presName="composite" presStyleCnt="0"/>
      <dgm:spPr/>
    </dgm:pt>
    <dgm:pt modelId="{6D658C75-57DF-4D2C-9F43-C0E684A677FD}" type="pres">
      <dgm:prSet presAssocID="{FA06DC63-FDC4-44C1-8530-C1D874A0E660}"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dge 1 con riempimento a tinta unita"/>
        </a:ext>
      </dgm:extLst>
    </dgm:pt>
    <dgm:pt modelId="{209A25A1-AFD6-4FC5-943A-AAFA342A289E}" type="pres">
      <dgm:prSet presAssocID="{FA06DC63-FDC4-44C1-8530-C1D874A0E660}" presName="txShp" presStyleLbl="node1" presStyleIdx="0" presStyleCnt="3" custLinFactNeighborX="48" custLinFactNeighborY="-11360">
        <dgm:presLayoutVars>
          <dgm:bulletEnabled val="1"/>
        </dgm:presLayoutVars>
      </dgm:prSet>
      <dgm:spPr/>
    </dgm:pt>
    <dgm:pt modelId="{C2610A14-EEF7-40A0-AD94-7BCC1875C398}" type="pres">
      <dgm:prSet presAssocID="{B0073F75-A6E8-4941-AE12-A85F9D594FC6}" presName="spacing" presStyleCnt="0"/>
      <dgm:spPr/>
    </dgm:pt>
    <dgm:pt modelId="{121190A0-A1D1-4C59-ABE5-66F938917E73}" type="pres">
      <dgm:prSet presAssocID="{E288C20A-5933-4283-9033-E8A184785C28}" presName="composite" presStyleCnt="0"/>
      <dgm:spPr/>
    </dgm:pt>
    <dgm:pt modelId="{DD39C960-8C55-4E26-88E5-EA0B54D4FDCB}" type="pres">
      <dgm:prSet presAssocID="{E288C20A-5933-4283-9033-E8A184785C28}"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dge con riempimento a tinta unita"/>
        </a:ext>
      </dgm:extLst>
    </dgm:pt>
    <dgm:pt modelId="{E7FF10AE-A9CB-4809-9004-A78658E816D1}" type="pres">
      <dgm:prSet presAssocID="{E288C20A-5933-4283-9033-E8A184785C28}" presName="txShp" presStyleLbl="node1" presStyleIdx="1" presStyleCnt="3">
        <dgm:presLayoutVars>
          <dgm:bulletEnabled val="1"/>
        </dgm:presLayoutVars>
      </dgm:prSet>
      <dgm:spPr/>
    </dgm:pt>
    <dgm:pt modelId="{76C9CFA5-2805-41A6-9EE0-B2D73D81A394}" type="pres">
      <dgm:prSet presAssocID="{9FF5601E-E429-4DD0-9B7D-DF92B54070FB}" presName="spacing" presStyleCnt="0"/>
      <dgm:spPr/>
    </dgm:pt>
    <dgm:pt modelId="{6405DE6F-EA11-4E57-A302-A48B5F56559D}" type="pres">
      <dgm:prSet presAssocID="{78FA5E6B-5A4A-43AC-88A1-B89382B802B6}" presName="composite" presStyleCnt="0"/>
      <dgm:spPr/>
    </dgm:pt>
    <dgm:pt modelId="{0565F4B5-8C00-4FDD-92C4-F80E9F8690B2}" type="pres">
      <dgm:prSet presAssocID="{78FA5E6B-5A4A-43AC-88A1-B89382B802B6}" presName="imgShp"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adge 3 con riempimento a tinta unita"/>
        </a:ext>
      </dgm:extLst>
    </dgm:pt>
    <dgm:pt modelId="{929C0824-59BF-4154-89AA-07E06CBCCD36}" type="pres">
      <dgm:prSet presAssocID="{78FA5E6B-5A4A-43AC-88A1-B89382B802B6}" presName="txShp" presStyleLbl="node1" presStyleIdx="2" presStyleCnt="3">
        <dgm:presLayoutVars>
          <dgm:bulletEnabled val="1"/>
        </dgm:presLayoutVars>
      </dgm:prSet>
      <dgm:spPr/>
    </dgm:pt>
  </dgm:ptLst>
  <dgm:cxnLst>
    <dgm:cxn modelId="{E97D5946-DF18-4452-B49F-A9C4DD54581D}" srcId="{E3FC87BD-8229-4163-9283-BBCF96F3F79C}" destId="{E288C20A-5933-4283-9033-E8A184785C28}" srcOrd="1" destOrd="0" parTransId="{AD6A0B73-A941-415C-8EFD-3150A58528EE}" sibTransId="{9FF5601E-E429-4DD0-9B7D-DF92B54070FB}"/>
    <dgm:cxn modelId="{0054E458-A27E-4D49-B450-C0EF29EF33EA}" srcId="{E3FC87BD-8229-4163-9283-BBCF96F3F79C}" destId="{FA06DC63-FDC4-44C1-8530-C1D874A0E660}" srcOrd="0" destOrd="0" parTransId="{59C9DB50-376C-46E6-B1D1-B2E567F7AECA}" sibTransId="{B0073F75-A6E8-4941-AE12-A85F9D594FC6}"/>
    <dgm:cxn modelId="{D886BFA6-FAC4-4ABF-8D41-2770EEDA6A41}" type="presOf" srcId="{E3FC87BD-8229-4163-9283-BBCF96F3F79C}" destId="{6A58CDFB-4846-4CAC-B7BC-4ED2C4AE723E}" srcOrd="0" destOrd="0" presId="urn:microsoft.com/office/officeart/2005/8/layout/vList3"/>
    <dgm:cxn modelId="{C066C9E2-E78B-44BA-8CDF-0618400DA6F5}" type="presOf" srcId="{FA06DC63-FDC4-44C1-8530-C1D874A0E660}" destId="{209A25A1-AFD6-4FC5-943A-AAFA342A289E}" srcOrd="0" destOrd="0" presId="urn:microsoft.com/office/officeart/2005/8/layout/vList3"/>
    <dgm:cxn modelId="{044AC0EC-BEF9-4F5E-B472-A8AF2BA033DD}" type="presOf" srcId="{E288C20A-5933-4283-9033-E8A184785C28}" destId="{E7FF10AE-A9CB-4809-9004-A78658E816D1}" srcOrd="0" destOrd="0" presId="urn:microsoft.com/office/officeart/2005/8/layout/vList3"/>
    <dgm:cxn modelId="{B187C4EE-B9FD-4F51-92B1-1BC3FBABDA30}" srcId="{E3FC87BD-8229-4163-9283-BBCF96F3F79C}" destId="{78FA5E6B-5A4A-43AC-88A1-B89382B802B6}" srcOrd="2" destOrd="0" parTransId="{CA8DD599-D8A1-4679-8E24-9DBC7A47AE79}" sibTransId="{AA3A3DCB-8224-4FEB-B5CF-9DEBD6DBD5CF}"/>
    <dgm:cxn modelId="{AAFF77EF-4840-4F49-BEF5-0F3ED7C54043}" type="presOf" srcId="{78FA5E6B-5A4A-43AC-88A1-B89382B802B6}" destId="{929C0824-59BF-4154-89AA-07E06CBCCD36}" srcOrd="0" destOrd="0" presId="urn:microsoft.com/office/officeart/2005/8/layout/vList3"/>
    <dgm:cxn modelId="{C7CE95A7-4AD6-4C01-8C1F-AF6CA42C6B63}" type="presParOf" srcId="{6A58CDFB-4846-4CAC-B7BC-4ED2C4AE723E}" destId="{F401CD02-C44A-4012-B0DF-E20F9FE99805}" srcOrd="0" destOrd="0" presId="urn:microsoft.com/office/officeart/2005/8/layout/vList3"/>
    <dgm:cxn modelId="{41E3AD60-318B-4FC4-B86F-761DD39CD989}" type="presParOf" srcId="{F401CD02-C44A-4012-B0DF-E20F9FE99805}" destId="{6D658C75-57DF-4D2C-9F43-C0E684A677FD}" srcOrd="0" destOrd="0" presId="urn:microsoft.com/office/officeart/2005/8/layout/vList3"/>
    <dgm:cxn modelId="{6EDB5799-BD7D-4D4D-A832-18C522F387DB}" type="presParOf" srcId="{F401CD02-C44A-4012-B0DF-E20F9FE99805}" destId="{209A25A1-AFD6-4FC5-943A-AAFA342A289E}" srcOrd="1" destOrd="0" presId="urn:microsoft.com/office/officeart/2005/8/layout/vList3"/>
    <dgm:cxn modelId="{2EEFBFFE-5152-4C08-90C1-F1527695C83C}" type="presParOf" srcId="{6A58CDFB-4846-4CAC-B7BC-4ED2C4AE723E}" destId="{C2610A14-EEF7-40A0-AD94-7BCC1875C398}" srcOrd="1" destOrd="0" presId="urn:microsoft.com/office/officeart/2005/8/layout/vList3"/>
    <dgm:cxn modelId="{3951A962-DA31-479C-9073-AA7BC32B8C18}" type="presParOf" srcId="{6A58CDFB-4846-4CAC-B7BC-4ED2C4AE723E}" destId="{121190A0-A1D1-4C59-ABE5-66F938917E73}" srcOrd="2" destOrd="0" presId="urn:microsoft.com/office/officeart/2005/8/layout/vList3"/>
    <dgm:cxn modelId="{55FAF414-26C6-48DA-A65C-D2CB2DBFE628}" type="presParOf" srcId="{121190A0-A1D1-4C59-ABE5-66F938917E73}" destId="{DD39C960-8C55-4E26-88E5-EA0B54D4FDCB}" srcOrd="0" destOrd="0" presId="urn:microsoft.com/office/officeart/2005/8/layout/vList3"/>
    <dgm:cxn modelId="{F4672DA0-6C63-4A88-8559-9E57B41791FB}" type="presParOf" srcId="{121190A0-A1D1-4C59-ABE5-66F938917E73}" destId="{E7FF10AE-A9CB-4809-9004-A78658E816D1}" srcOrd="1" destOrd="0" presId="urn:microsoft.com/office/officeart/2005/8/layout/vList3"/>
    <dgm:cxn modelId="{6D9E727B-042A-430A-B770-0047C9005710}" type="presParOf" srcId="{6A58CDFB-4846-4CAC-B7BC-4ED2C4AE723E}" destId="{76C9CFA5-2805-41A6-9EE0-B2D73D81A394}" srcOrd="3" destOrd="0" presId="urn:microsoft.com/office/officeart/2005/8/layout/vList3"/>
    <dgm:cxn modelId="{16EA6E53-BE44-418D-8496-15A98EF5A387}" type="presParOf" srcId="{6A58CDFB-4846-4CAC-B7BC-4ED2C4AE723E}" destId="{6405DE6F-EA11-4E57-A302-A48B5F56559D}" srcOrd="4" destOrd="0" presId="urn:microsoft.com/office/officeart/2005/8/layout/vList3"/>
    <dgm:cxn modelId="{15701C2D-AD81-4ED6-BCD1-FD9818BBBE08}" type="presParOf" srcId="{6405DE6F-EA11-4E57-A302-A48B5F56559D}" destId="{0565F4B5-8C00-4FDD-92C4-F80E9F8690B2}" srcOrd="0" destOrd="0" presId="urn:microsoft.com/office/officeart/2005/8/layout/vList3"/>
    <dgm:cxn modelId="{5858CD49-8504-419A-A68A-A7722E59E24B}" type="presParOf" srcId="{6405DE6F-EA11-4E57-A302-A48B5F56559D}" destId="{929C0824-59BF-4154-89AA-07E06CBCCD36}"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1BC433-424E-4B30-80A7-977417D48EF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6BF78A66-9599-4255-9E82-AA9D3D343E84}">
      <dgm:prSet custT="1"/>
      <dgm:spPr>
        <a:solidFill>
          <a:srgbClr val="115C8C"/>
        </a:solidFill>
      </dgm:spPr>
      <dgm:t>
        <a:bodyPr/>
        <a:lstStyle/>
        <a:p>
          <a:r>
            <a:rPr lang="it-IT" sz="1800" dirty="0"/>
            <a:t>Progettazione personalizzata</a:t>
          </a:r>
        </a:p>
      </dgm:t>
    </dgm:pt>
    <dgm:pt modelId="{CDEB1AC6-5120-4160-940F-F7F5CA2A22DF}" type="parTrans" cxnId="{60768C84-EEB1-4E2D-B2DB-4B536EE93B49}">
      <dgm:prSet/>
      <dgm:spPr/>
      <dgm:t>
        <a:bodyPr/>
        <a:lstStyle/>
        <a:p>
          <a:endParaRPr lang="it-IT" sz="1800"/>
        </a:p>
      </dgm:t>
    </dgm:pt>
    <dgm:pt modelId="{924327B0-1619-441A-8FF4-F8B2BAF70C41}" type="sibTrans" cxnId="{60768C84-EEB1-4E2D-B2DB-4B536EE93B49}">
      <dgm:prSet/>
      <dgm:spPr/>
      <dgm:t>
        <a:bodyPr/>
        <a:lstStyle/>
        <a:p>
          <a:endParaRPr lang="it-IT" sz="1800"/>
        </a:p>
      </dgm:t>
    </dgm:pt>
    <dgm:pt modelId="{C0B69A31-3539-459A-89F1-9AE73627A2A5}">
      <dgm:prSet custT="1"/>
      <dgm:spPr/>
      <dgm:t>
        <a:bodyPr/>
        <a:lstStyle/>
        <a:p>
          <a:r>
            <a:rPr lang="it-IT" sz="1800" dirty="0"/>
            <a:t>Incremento opportunità (numero, tipologia)</a:t>
          </a:r>
        </a:p>
      </dgm:t>
    </dgm:pt>
    <dgm:pt modelId="{BAA38980-5915-4C35-829F-31A79F12021F}" type="parTrans" cxnId="{4FA1C875-3AAF-4F85-9F73-43019AB72F25}">
      <dgm:prSet/>
      <dgm:spPr/>
      <dgm:t>
        <a:bodyPr/>
        <a:lstStyle/>
        <a:p>
          <a:endParaRPr lang="it-IT" sz="1800"/>
        </a:p>
      </dgm:t>
    </dgm:pt>
    <dgm:pt modelId="{9E940F46-F783-4377-8BCA-12B8767690D6}" type="sibTrans" cxnId="{4FA1C875-3AAF-4F85-9F73-43019AB72F25}">
      <dgm:prSet/>
      <dgm:spPr/>
      <dgm:t>
        <a:bodyPr/>
        <a:lstStyle/>
        <a:p>
          <a:endParaRPr lang="it-IT" sz="1800"/>
        </a:p>
      </dgm:t>
    </dgm:pt>
    <dgm:pt modelId="{F7859323-7748-4CF2-8DEA-5832C22243EF}">
      <dgm:prSet custT="1"/>
      <dgm:spPr/>
      <dgm:t>
        <a:bodyPr/>
        <a:lstStyle/>
        <a:p>
          <a:r>
            <a:rPr lang="it-IT" sz="1800" dirty="0"/>
            <a:t>Capacità di risposta a esigenze/caratteristiche/vincoli/potenzialità delle persone</a:t>
          </a:r>
        </a:p>
      </dgm:t>
    </dgm:pt>
    <dgm:pt modelId="{CCA9EFD1-D189-4782-BD50-B9E9594DBF42}" type="parTrans" cxnId="{14DF1CAF-0233-41D6-82F2-359746A77389}">
      <dgm:prSet/>
      <dgm:spPr/>
      <dgm:t>
        <a:bodyPr/>
        <a:lstStyle/>
        <a:p>
          <a:endParaRPr lang="it-IT" sz="1800"/>
        </a:p>
      </dgm:t>
    </dgm:pt>
    <dgm:pt modelId="{E9F628B8-15A1-4FF1-A910-5A5A48531514}" type="sibTrans" cxnId="{14DF1CAF-0233-41D6-82F2-359746A77389}">
      <dgm:prSet/>
      <dgm:spPr/>
      <dgm:t>
        <a:bodyPr/>
        <a:lstStyle/>
        <a:p>
          <a:endParaRPr lang="it-IT" sz="1800"/>
        </a:p>
      </dgm:t>
    </dgm:pt>
    <dgm:pt modelId="{CFDE8695-4138-445F-9F4B-4CECE12232BD}">
      <dgm:prSet custT="1"/>
      <dgm:spPr/>
      <dgm:t>
        <a:bodyPr/>
        <a:lstStyle/>
        <a:p>
          <a:r>
            <a:rPr lang="it-IT" sz="1800" dirty="0"/>
            <a:t>Gradualità, obiettivi realistici e raggiungibili</a:t>
          </a:r>
        </a:p>
      </dgm:t>
    </dgm:pt>
    <dgm:pt modelId="{6071B798-6F29-4299-AD09-76B0E14925CB}" type="parTrans" cxnId="{402E04B5-00DD-4F6D-99E0-F37AA74C4088}">
      <dgm:prSet/>
      <dgm:spPr/>
      <dgm:t>
        <a:bodyPr/>
        <a:lstStyle/>
        <a:p>
          <a:endParaRPr lang="it-IT" sz="1800"/>
        </a:p>
      </dgm:t>
    </dgm:pt>
    <dgm:pt modelId="{2A98058C-43CD-4681-AE32-7A189D9A0536}" type="sibTrans" cxnId="{402E04B5-00DD-4F6D-99E0-F37AA74C4088}">
      <dgm:prSet/>
      <dgm:spPr/>
      <dgm:t>
        <a:bodyPr/>
        <a:lstStyle/>
        <a:p>
          <a:endParaRPr lang="it-IT" sz="1800"/>
        </a:p>
      </dgm:t>
    </dgm:pt>
    <dgm:pt modelId="{73624FAB-1A07-485D-A9C8-0D54897A3338}">
      <dgm:prSet custT="1"/>
      <dgm:spPr/>
      <dgm:t>
        <a:bodyPr/>
        <a:lstStyle/>
        <a:p>
          <a:r>
            <a:rPr lang="it-IT" sz="1800" dirty="0"/>
            <a:t>Continuità percorsi</a:t>
          </a:r>
        </a:p>
      </dgm:t>
    </dgm:pt>
    <dgm:pt modelId="{04973171-AE96-4C95-A406-ED889B8692A2}" type="parTrans" cxnId="{981F9223-AEC1-47C0-A0DA-8AF6E49603B3}">
      <dgm:prSet/>
      <dgm:spPr/>
      <dgm:t>
        <a:bodyPr/>
        <a:lstStyle/>
        <a:p>
          <a:endParaRPr lang="it-IT" sz="1800"/>
        </a:p>
      </dgm:t>
    </dgm:pt>
    <dgm:pt modelId="{C3B6417E-B566-4DD9-B320-218AB7614D1F}" type="sibTrans" cxnId="{981F9223-AEC1-47C0-A0DA-8AF6E49603B3}">
      <dgm:prSet/>
      <dgm:spPr/>
      <dgm:t>
        <a:bodyPr/>
        <a:lstStyle/>
        <a:p>
          <a:endParaRPr lang="it-IT" sz="1800"/>
        </a:p>
      </dgm:t>
    </dgm:pt>
    <dgm:pt modelId="{73FB99D0-27C8-4994-851E-086F9717ACDB}">
      <dgm:prSet custT="1"/>
      <dgm:spPr/>
      <dgm:t>
        <a:bodyPr/>
        <a:lstStyle/>
        <a:p>
          <a:r>
            <a:rPr lang="it-IT" sz="1800" dirty="0"/>
            <a:t>Appropriatezza della spesa</a:t>
          </a:r>
        </a:p>
      </dgm:t>
    </dgm:pt>
    <dgm:pt modelId="{A702819C-96FE-4980-ABD0-E71BB7E31F5A}" type="parTrans" cxnId="{8D255C2B-217A-4BF8-9724-F389875F4B46}">
      <dgm:prSet/>
      <dgm:spPr/>
      <dgm:t>
        <a:bodyPr/>
        <a:lstStyle/>
        <a:p>
          <a:endParaRPr lang="it-IT" sz="1800"/>
        </a:p>
      </dgm:t>
    </dgm:pt>
    <dgm:pt modelId="{AC66821A-745A-4991-BBA5-3DDC29079401}" type="sibTrans" cxnId="{8D255C2B-217A-4BF8-9724-F389875F4B46}">
      <dgm:prSet/>
      <dgm:spPr/>
      <dgm:t>
        <a:bodyPr/>
        <a:lstStyle/>
        <a:p>
          <a:endParaRPr lang="it-IT" sz="1800"/>
        </a:p>
      </dgm:t>
    </dgm:pt>
    <dgm:pt modelId="{B6F57886-21FA-472C-8B14-6C46EACBE5E2}" type="pres">
      <dgm:prSet presAssocID="{961BC433-424E-4B30-80A7-977417D48EFA}" presName="Name0" presStyleCnt="0">
        <dgm:presLayoutVars>
          <dgm:dir/>
          <dgm:animLvl val="lvl"/>
          <dgm:resizeHandles val="exact"/>
        </dgm:presLayoutVars>
      </dgm:prSet>
      <dgm:spPr/>
    </dgm:pt>
    <dgm:pt modelId="{348ADEA6-7E8B-415A-8A03-C54F05D62780}" type="pres">
      <dgm:prSet presAssocID="{6BF78A66-9599-4255-9E82-AA9D3D343E84}" presName="composite" presStyleCnt="0"/>
      <dgm:spPr/>
    </dgm:pt>
    <dgm:pt modelId="{79F4F85E-6956-4E4D-B580-2C6A18B7340D}" type="pres">
      <dgm:prSet presAssocID="{6BF78A66-9599-4255-9E82-AA9D3D343E84}" presName="parTx" presStyleLbl="alignNode1" presStyleIdx="0" presStyleCnt="1" custLinFactNeighborY="1981">
        <dgm:presLayoutVars>
          <dgm:chMax val="0"/>
          <dgm:chPref val="0"/>
          <dgm:bulletEnabled val="1"/>
        </dgm:presLayoutVars>
      </dgm:prSet>
      <dgm:spPr/>
    </dgm:pt>
    <dgm:pt modelId="{852D7D7C-289A-4C49-978D-41EE4CAC32AD}" type="pres">
      <dgm:prSet presAssocID="{6BF78A66-9599-4255-9E82-AA9D3D343E84}" presName="desTx" presStyleLbl="alignAccFollowNode1" presStyleIdx="0" presStyleCnt="1">
        <dgm:presLayoutVars>
          <dgm:bulletEnabled val="1"/>
        </dgm:presLayoutVars>
      </dgm:prSet>
      <dgm:spPr/>
    </dgm:pt>
  </dgm:ptLst>
  <dgm:cxnLst>
    <dgm:cxn modelId="{5A14A90C-2347-4742-BDC9-BEEF23D8FA48}" type="presOf" srcId="{6BF78A66-9599-4255-9E82-AA9D3D343E84}" destId="{79F4F85E-6956-4E4D-B580-2C6A18B7340D}" srcOrd="0" destOrd="0" presId="urn:microsoft.com/office/officeart/2005/8/layout/hList1"/>
    <dgm:cxn modelId="{F9792919-6AF1-43F7-BCF3-6E83A32941D7}" type="presOf" srcId="{73FB99D0-27C8-4994-851E-086F9717ACDB}" destId="{852D7D7C-289A-4C49-978D-41EE4CAC32AD}" srcOrd="0" destOrd="4" presId="urn:microsoft.com/office/officeart/2005/8/layout/hList1"/>
    <dgm:cxn modelId="{981F9223-AEC1-47C0-A0DA-8AF6E49603B3}" srcId="{6BF78A66-9599-4255-9E82-AA9D3D343E84}" destId="{73624FAB-1A07-485D-A9C8-0D54897A3338}" srcOrd="3" destOrd="0" parTransId="{04973171-AE96-4C95-A406-ED889B8692A2}" sibTransId="{C3B6417E-B566-4DD9-B320-218AB7614D1F}"/>
    <dgm:cxn modelId="{8D255C2B-217A-4BF8-9724-F389875F4B46}" srcId="{6BF78A66-9599-4255-9E82-AA9D3D343E84}" destId="{73FB99D0-27C8-4994-851E-086F9717ACDB}" srcOrd="4" destOrd="0" parTransId="{A702819C-96FE-4980-ABD0-E71BB7E31F5A}" sibTransId="{AC66821A-745A-4991-BBA5-3DDC29079401}"/>
    <dgm:cxn modelId="{550F243C-703D-4E2B-9BFB-8D13C5253633}" type="presOf" srcId="{73624FAB-1A07-485D-A9C8-0D54897A3338}" destId="{852D7D7C-289A-4C49-978D-41EE4CAC32AD}" srcOrd="0" destOrd="3" presId="urn:microsoft.com/office/officeart/2005/8/layout/hList1"/>
    <dgm:cxn modelId="{2F83BB69-181D-4329-9560-786C39203B7C}" type="presOf" srcId="{C0B69A31-3539-459A-89F1-9AE73627A2A5}" destId="{852D7D7C-289A-4C49-978D-41EE4CAC32AD}" srcOrd="0" destOrd="0" presId="urn:microsoft.com/office/officeart/2005/8/layout/hList1"/>
    <dgm:cxn modelId="{4FA1C875-3AAF-4F85-9F73-43019AB72F25}" srcId="{6BF78A66-9599-4255-9E82-AA9D3D343E84}" destId="{C0B69A31-3539-459A-89F1-9AE73627A2A5}" srcOrd="0" destOrd="0" parTransId="{BAA38980-5915-4C35-829F-31A79F12021F}" sibTransId="{9E940F46-F783-4377-8BCA-12B8767690D6}"/>
    <dgm:cxn modelId="{4DBB2977-1486-4E2F-AE43-D29808D48E22}" type="presOf" srcId="{F7859323-7748-4CF2-8DEA-5832C22243EF}" destId="{852D7D7C-289A-4C49-978D-41EE4CAC32AD}" srcOrd="0" destOrd="1" presId="urn:microsoft.com/office/officeart/2005/8/layout/hList1"/>
    <dgm:cxn modelId="{60768C84-EEB1-4E2D-B2DB-4B536EE93B49}" srcId="{961BC433-424E-4B30-80A7-977417D48EFA}" destId="{6BF78A66-9599-4255-9E82-AA9D3D343E84}" srcOrd="0" destOrd="0" parTransId="{CDEB1AC6-5120-4160-940F-F7F5CA2A22DF}" sibTransId="{924327B0-1619-441A-8FF4-F8B2BAF70C41}"/>
    <dgm:cxn modelId="{379DE399-D070-4DD1-9BCC-FAA2291A25C6}" type="presOf" srcId="{CFDE8695-4138-445F-9F4B-4CECE12232BD}" destId="{852D7D7C-289A-4C49-978D-41EE4CAC32AD}" srcOrd="0" destOrd="2" presId="urn:microsoft.com/office/officeart/2005/8/layout/hList1"/>
    <dgm:cxn modelId="{14DF1CAF-0233-41D6-82F2-359746A77389}" srcId="{6BF78A66-9599-4255-9E82-AA9D3D343E84}" destId="{F7859323-7748-4CF2-8DEA-5832C22243EF}" srcOrd="1" destOrd="0" parTransId="{CCA9EFD1-D189-4782-BD50-B9E9594DBF42}" sibTransId="{E9F628B8-15A1-4FF1-A910-5A5A48531514}"/>
    <dgm:cxn modelId="{402E04B5-00DD-4F6D-99E0-F37AA74C4088}" srcId="{6BF78A66-9599-4255-9E82-AA9D3D343E84}" destId="{CFDE8695-4138-445F-9F4B-4CECE12232BD}" srcOrd="2" destOrd="0" parTransId="{6071B798-6F29-4299-AD09-76B0E14925CB}" sibTransId="{2A98058C-43CD-4681-AE32-7A189D9A0536}"/>
    <dgm:cxn modelId="{6158D2DD-9D37-42EF-9DD6-52FBEFF27000}" type="presOf" srcId="{961BC433-424E-4B30-80A7-977417D48EFA}" destId="{B6F57886-21FA-472C-8B14-6C46EACBE5E2}" srcOrd="0" destOrd="0" presId="urn:microsoft.com/office/officeart/2005/8/layout/hList1"/>
    <dgm:cxn modelId="{7043FCDF-F992-4262-805D-7CA4E9A03940}" type="presParOf" srcId="{B6F57886-21FA-472C-8B14-6C46EACBE5E2}" destId="{348ADEA6-7E8B-415A-8A03-C54F05D62780}" srcOrd="0" destOrd="0" presId="urn:microsoft.com/office/officeart/2005/8/layout/hList1"/>
    <dgm:cxn modelId="{DB46ED04-B30B-4EC4-B729-18BD4B050777}" type="presParOf" srcId="{348ADEA6-7E8B-415A-8A03-C54F05D62780}" destId="{79F4F85E-6956-4E4D-B580-2C6A18B7340D}" srcOrd="0" destOrd="0" presId="urn:microsoft.com/office/officeart/2005/8/layout/hList1"/>
    <dgm:cxn modelId="{A7FFD6CC-A520-4D9A-8907-FCC47B6E1E9D}" type="presParOf" srcId="{348ADEA6-7E8B-415A-8A03-C54F05D62780}" destId="{852D7D7C-289A-4C49-978D-41EE4CAC32AD}"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625CFA-9C27-4EB8-984A-7091FC9D306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049802B4-1EA8-4704-BD23-AD282A1EB494}">
      <dgm:prSet custT="1"/>
      <dgm:spPr>
        <a:solidFill>
          <a:srgbClr val="115C8C"/>
        </a:solidFill>
      </dgm:spPr>
      <dgm:t>
        <a:bodyPr/>
        <a:lstStyle/>
        <a:p>
          <a:r>
            <a:rPr lang="it-IT" sz="1800"/>
            <a:t>Regia</a:t>
          </a:r>
        </a:p>
      </dgm:t>
    </dgm:pt>
    <dgm:pt modelId="{99842412-3769-4F3A-86D0-FAA1C0E6EB72}" type="parTrans" cxnId="{38CA70F2-BAAB-4565-8B73-5FB034464960}">
      <dgm:prSet/>
      <dgm:spPr/>
      <dgm:t>
        <a:bodyPr/>
        <a:lstStyle/>
        <a:p>
          <a:endParaRPr lang="it-IT" sz="1800"/>
        </a:p>
      </dgm:t>
    </dgm:pt>
    <dgm:pt modelId="{0BFEF6D4-E96E-4394-A79B-EB02FED22507}" type="sibTrans" cxnId="{38CA70F2-BAAB-4565-8B73-5FB034464960}">
      <dgm:prSet/>
      <dgm:spPr/>
      <dgm:t>
        <a:bodyPr/>
        <a:lstStyle/>
        <a:p>
          <a:endParaRPr lang="it-IT" sz="1800"/>
        </a:p>
      </dgm:t>
    </dgm:pt>
    <dgm:pt modelId="{804A12DB-E581-48F9-B753-D35C4957109C}">
      <dgm:prSet custT="1"/>
      <dgm:spPr/>
      <dgm:t>
        <a:bodyPr/>
        <a:lstStyle/>
        <a:p>
          <a:r>
            <a:rPr lang="it-IT" sz="1800"/>
            <a:t>Visione complessiva</a:t>
          </a:r>
        </a:p>
      </dgm:t>
    </dgm:pt>
    <dgm:pt modelId="{6CF2D1A0-03D0-40D4-B2CD-95C1DEBB9A68}" type="parTrans" cxnId="{2B84088C-E7DB-48DC-9BCC-7A90896C34D9}">
      <dgm:prSet/>
      <dgm:spPr/>
      <dgm:t>
        <a:bodyPr/>
        <a:lstStyle/>
        <a:p>
          <a:endParaRPr lang="it-IT" sz="1800"/>
        </a:p>
      </dgm:t>
    </dgm:pt>
    <dgm:pt modelId="{B677AEAE-F629-4898-B99C-0863A5747AE8}" type="sibTrans" cxnId="{2B84088C-E7DB-48DC-9BCC-7A90896C34D9}">
      <dgm:prSet/>
      <dgm:spPr/>
      <dgm:t>
        <a:bodyPr/>
        <a:lstStyle/>
        <a:p>
          <a:endParaRPr lang="it-IT" sz="1800"/>
        </a:p>
      </dgm:t>
    </dgm:pt>
    <dgm:pt modelId="{F5CEAF80-1CCF-4714-87F8-9028A9A15922}">
      <dgm:prSet custT="1"/>
      <dgm:spPr/>
      <dgm:t>
        <a:bodyPr/>
        <a:lstStyle/>
        <a:p>
          <a:r>
            <a:rPr lang="it-IT" sz="1800" dirty="0"/>
            <a:t>Monitoraggio (bisogni, risposte offerte, attività svolte, indennità erogate, ecc.)</a:t>
          </a:r>
        </a:p>
      </dgm:t>
    </dgm:pt>
    <dgm:pt modelId="{471EDC2E-3710-4809-85EB-D0B559ACBD54}" type="parTrans" cxnId="{9668FE6A-8899-4643-89F8-CA80F5F3C219}">
      <dgm:prSet/>
      <dgm:spPr/>
      <dgm:t>
        <a:bodyPr/>
        <a:lstStyle/>
        <a:p>
          <a:endParaRPr lang="it-IT" sz="1800"/>
        </a:p>
      </dgm:t>
    </dgm:pt>
    <dgm:pt modelId="{420AE080-9A0B-4963-AA59-988F42A58794}" type="sibTrans" cxnId="{9668FE6A-8899-4643-89F8-CA80F5F3C219}">
      <dgm:prSet/>
      <dgm:spPr/>
      <dgm:t>
        <a:bodyPr/>
        <a:lstStyle/>
        <a:p>
          <a:endParaRPr lang="it-IT" sz="1800"/>
        </a:p>
      </dgm:t>
    </dgm:pt>
    <dgm:pt modelId="{E602868B-DEED-4882-8D0F-559B1B9FD474}" type="pres">
      <dgm:prSet presAssocID="{B2625CFA-9C27-4EB8-984A-7091FC9D3069}" presName="Name0" presStyleCnt="0">
        <dgm:presLayoutVars>
          <dgm:dir/>
          <dgm:animLvl val="lvl"/>
          <dgm:resizeHandles val="exact"/>
        </dgm:presLayoutVars>
      </dgm:prSet>
      <dgm:spPr/>
    </dgm:pt>
    <dgm:pt modelId="{45D5ACBF-9C5D-4E3C-81FE-D769A01BCBE2}" type="pres">
      <dgm:prSet presAssocID="{049802B4-1EA8-4704-BD23-AD282A1EB494}" presName="composite" presStyleCnt="0"/>
      <dgm:spPr/>
    </dgm:pt>
    <dgm:pt modelId="{54DD0051-44EB-40F6-A152-A30B73D1AD72}" type="pres">
      <dgm:prSet presAssocID="{049802B4-1EA8-4704-BD23-AD282A1EB494}" presName="parTx" presStyleLbl="alignNode1" presStyleIdx="0" presStyleCnt="1">
        <dgm:presLayoutVars>
          <dgm:chMax val="0"/>
          <dgm:chPref val="0"/>
          <dgm:bulletEnabled val="1"/>
        </dgm:presLayoutVars>
      </dgm:prSet>
      <dgm:spPr/>
    </dgm:pt>
    <dgm:pt modelId="{C0B0B0D0-2FA5-4004-AD8F-9B9306A7FEBB}" type="pres">
      <dgm:prSet presAssocID="{049802B4-1EA8-4704-BD23-AD282A1EB494}" presName="desTx" presStyleLbl="alignAccFollowNode1" presStyleIdx="0" presStyleCnt="1">
        <dgm:presLayoutVars>
          <dgm:bulletEnabled val="1"/>
        </dgm:presLayoutVars>
      </dgm:prSet>
      <dgm:spPr/>
    </dgm:pt>
  </dgm:ptLst>
  <dgm:cxnLst>
    <dgm:cxn modelId="{ED293A0F-4D46-4649-9D3E-2D07FBF3CF55}" type="presOf" srcId="{804A12DB-E581-48F9-B753-D35C4957109C}" destId="{C0B0B0D0-2FA5-4004-AD8F-9B9306A7FEBB}" srcOrd="0" destOrd="0" presId="urn:microsoft.com/office/officeart/2005/8/layout/hList1"/>
    <dgm:cxn modelId="{197DAB12-62D5-4CD8-B858-1916F4C1A071}" type="presOf" srcId="{F5CEAF80-1CCF-4714-87F8-9028A9A15922}" destId="{C0B0B0D0-2FA5-4004-AD8F-9B9306A7FEBB}" srcOrd="0" destOrd="1" presId="urn:microsoft.com/office/officeart/2005/8/layout/hList1"/>
    <dgm:cxn modelId="{98D26C3F-2A11-4F3B-902A-F1A65F9372AC}" type="presOf" srcId="{049802B4-1EA8-4704-BD23-AD282A1EB494}" destId="{54DD0051-44EB-40F6-A152-A30B73D1AD72}" srcOrd="0" destOrd="0" presId="urn:microsoft.com/office/officeart/2005/8/layout/hList1"/>
    <dgm:cxn modelId="{9668FE6A-8899-4643-89F8-CA80F5F3C219}" srcId="{049802B4-1EA8-4704-BD23-AD282A1EB494}" destId="{F5CEAF80-1CCF-4714-87F8-9028A9A15922}" srcOrd="1" destOrd="0" parTransId="{471EDC2E-3710-4809-85EB-D0B559ACBD54}" sibTransId="{420AE080-9A0B-4963-AA59-988F42A58794}"/>
    <dgm:cxn modelId="{2B84088C-E7DB-48DC-9BCC-7A90896C34D9}" srcId="{049802B4-1EA8-4704-BD23-AD282A1EB494}" destId="{804A12DB-E581-48F9-B753-D35C4957109C}" srcOrd="0" destOrd="0" parTransId="{6CF2D1A0-03D0-40D4-B2CD-95C1DEBB9A68}" sibTransId="{B677AEAE-F629-4898-B99C-0863A5747AE8}"/>
    <dgm:cxn modelId="{38CA70F2-BAAB-4565-8B73-5FB034464960}" srcId="{B2625CFA-9C27-4EB8-984A-7091FC9D3069}" destId="{049802B4-1EA8-4704-BD23-AD282A1EB494}" srcOrd="0" destOrd="0" parTransId="{99842412-3769-4F3A-86D0-FAA1C0E6EB72}" sibTransId="{0BFEF6D4-E96E-4394-A79B-EB02FED22507}"/>
    <dgm:cxn modelId="{2C0D32F5-D227-4F7D-8B04-F88C899C5246}" type="presOf" srcId="{B2625CFA-9C27-4EB8-984A-7091FC9D3069}" destId="{E602868B-DEED-4882-8D0F-559B1B9FD474}" srcOrd="0" destOrd="0" presId="urn:microsoft.com/office/officeart/2005/8/layout/hList1"/>
    <dgm:cxn modelId="{6A5DDE7E-A1A9-4C02-BEAA-E226197C317E}" type="presParOf" srcId="{E602868B-DEED-4882-8D0F-559B1B9FD474}" destId="{45D5ACBF-9C5D-4E3C-81FE-D769A01BCBE2}" srcOrd="0" destOrd="0" presId="urn:microsoft.com/office/officeart/2005/8/layout/hList1"/>
    <dgm:cxn modelId="{97F2D458-9966-4359-A0F4-34A3B9284F90}" type="presParOf" srcId="{45D5ACBF-9C5D-4E3C-81FE-D769A01BCBE2}" destId="{54DD0051-44EB-40F6-A152-A30B73D1AD72}" srcOrd="0" destOrd="0" presId="urn:microsoft.com/office/officeart/2005/8/layout/hList1"/>
    <dgm:cxn modelId="{9C03D24B-24D1-41D4-A2DF-3135EB17AABC}" type="presParOf" srcId="{45D5ACBF-9C5D-4E3C-81FE-D769A01BCBE2}" destId="{C0B0B0D0-2FA5-4004-AD8F-9B9306A7FEBB}" srcOrd="1" destOrd="0" presId="urn:microsoft.com/office/officeart/2005/8/layout/hLis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C68D14-824E-4DA1-877F-F4E87592D18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8CF55819-765F-41A8-BA20-3B5EC1070FF1}" type="pres">
      <dgm:prSet presAssocID="{C1C68D14-824E-4DA1-877F-F4E87592D18B}" presName="Name0" presStyleCnt="0">
        <dgm:presLayoutVars>
          <dgm:dir/>
          <dgm:animLvl val="lvl"/>
          <dgm:resizeHandles val="exact"/>
        </dgm:presLayoutVars>
      </dgm:prSet>
      <dgm:spPr/>
    </dgm:pt>
  </dgm:ptLst>
  <dgm:cxnLst>
    <dgm:cxn modelId="{9D4A8E72-BC4C-4632-8C70-BAC6DA5B0305}" type="presOf" srcId="{C1C68D14-824E-4DA1-877F-F4E87592D18B}" destId="{8CF55819-765F-41A8-BA20-3B5EC1070FF1}" srcOrd="0" destOrd="0" presId="urn:microsoft.com/office/officeart/2005/8/layout/hList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A25A1-AFD6-4FC5-943A-AAFA342A289E}">
      <dsp:nvSpPr>
        <dsp:cNvPr id="0" name=""/>
        <dsp:cNvSpPr/>
      </dsp:nvSpPr>
      <dsp:spPr>
        <a:xfrm rot="10800000">
          <a:off x="2003200" y="0"/>
          <a:ext cx="6991485" cy="955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71" tIns="99060" rIns="184912" bIns="99060" numCol="1" spcCol="1270" anchor="ctr" anchorCtr="0">
          <a:noAutofit/>
        </a:bodyPr>
        <a:lstStyle/>
        <a:p>
          <a:pPr marL="0" lvl="0" indent="0" algn="ctr" defTabSz="1155700">
            <a:lnSpc>
              <a:spcPct val="90000"/>
            </a:lnSpc>
            <a:spcBef>
              <a:spcPct val="0"/>
            </a:spcBef>
            <a:spcAft>
              <a:spcPct val="35000"/>
            </a:spcAft>
            <a:buNone/>
          </a:pPr>
          <a:r>
            <a:rPr lang="it-IT" sz="2600" kern="1200" dirty="0"/>
            <a:t>Servizi/interventi/prestazioni</a:t>
          </a:r>
        </a:p>
      </dsp:txBody>
      <dsp:txXfrm rot="10800000">
        <a:off x="2242031" y="0"/>
        <a:ext cx="6752654" cy="955323"/>
      </dsp:txXfrm>
    </dsp:sp>
    <dsp:sp modelId="{6D658C75-57DF-4D2C-9F43-C0E684A677FD}">
      <dsp:nvSpPr>
        <dsp:cNvPr id="0" name=""/>
        <dsp:cNvSpPr/>
      </dsp:nvSpPr>
      <dsp:spPr>
        <a:xfrm>
          <a:off x="1522182" y="408"/>
          <a:ext cx="955323" cy="95532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FF10AE-A9CB-4809-9004-A78658E816D1}">
      <dsp:nvSpPr>
        <dsp:cNvPr id="0" name=""/>
        <dsp:cNvSpPr/>
      </dsp:nvSpPr>
      <dsp:spPr>
        <a:xfrm rot="10800000">
          <a:off x="1999844" y="1194563"/>
          <a:ext cx="6991485" cy="955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71" tIns="99060" rIns="184912" bIns="99060" numCol="1" spcCol="1270" anchor="ctr" anchorCtr="0">
          <a:noAutofit/>
        </a:bodyPr>
        <a:lstStyle/>
        <a:p>
          <a:pPr marL="0" lvl="0" indent="0" algn="ctr" defTabSz="1155700">
            <a:lnSpc>
              <a:spcPct val="90000"/>
            </a:lnSpc>
            <a:spcBef>
              <a:spcPct val="0"/>
            </a:spcBef>
            <a:spcAft>
              <a:spcPct val="35000"/>
            </a:spcAft>
            <a:buNone/>
          </a:pPr>
          <a:r>
            <a:rPr lang="it-IT" sz="2600" kern="1200"/>
            <a:t>Le risorse della comunità </a:t>
          </a:r>
        </a:p>
      </dsp:txBody>
      <dsp:txXfrm rot="10800000">
        <a:off x="2238675" y="1194563"/>
        <a:ext cx="6752654" cy="955323"/>
      </dsp:txXfrm>
    </dsp:sp>
    <dsp:sp modelId="{DD39C960-8C55-4E26-88E5-EA0B54D4FDCB}">
      <dsp:nvSpPr>
        <dsp:cNvPr id="0" name=""/>
        <dsp:cNvSpPr/>
      </dsp:nvSpPr>
      <dsp:spPr>
        <a:xfrm>
          <a:off x="1522182" y="1194563"/>
          <a:ext cx="955323" cy="95532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9C0824-59BF-4154-89AA-07E06CBCCD36}">
      <dsp:nvSpPr>
        <dsp:cNvPr id="0" name=""/>
        <dsp:cNvSpPr/>
      </dsp:nvSpPr>
      <dsp:spPr>
        <a:xfrm rot="10800000">
          <a:off x="1999844" y="2388717"/>
          <a:ext cx="6991485" cy="955323"/>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71" tIns="99060" rIns="184912" bIns="99060" numCol="1" spcCol="1270" anchor="ctr" anchorCtr="0">
          <a:noAutofit/>
        </a:bodyPr>
        <a:lstStyle/>
        <a:p>
          <a:pPr marL="0" lvl="0" indent="0" algn="ctr" defTabSz="1155700">
            <a:lnSpc>
              <a:spcPct val="90000"/>
            </a:lnSpc>
            <a:spcBef>
              <a:spcPct val="0"/>
            </a:spcBef>
            <a:spcAft>
              <a:spcPct val="35000"/>
            </a:spcAft>
            <a:buNone/>
          </a:pPr>
          <a:r>
            <a:rPr lang="it-IT" sz="2600" kern="1200"/>
            <a:t>I fondi e le risorse economiche a disposizione delle équipe multidisciplinari</a:t>
          </a:r>
        </a:p>
      </dsp:txBody>
      <dsp:txXfrm rot="10800000">
        <a:off x="2238675" y="2388717"/>
        <a:ext cx="6752654" cy="955323"/>
      </dsp:txXfrm>
    </dsp:sp>
    <dsp:sp modelId="{0565F4B5-8C00-4FDD-92C4-F80E9F8690B2}">
      <dsp:nvSpPr>
        <dsp:cNvPr id="0" name=""/>
        <dsp:cNvSpPr/>
      </dsp:nvSpPr>
      <dsp:spPr>
        <a:xfrm>
          <a:off x="1522182" y="2388717"/>
          <a:ext cx="955323" cy="955323"/>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4F85E-6956-4E4D-B580-2C6A18B7340D}">
      <dsp:nvSpPr>
        <dsp:cNvPr id="0" name=""/>
        <dsp:cNvSpPr/>
      </dsp:nvSpPr>
      <dsp:spPr>
        <a:xfrm>
          <a:off x="0" y="42451"/>
          <a:ext cx="6236950" cy="806400"/>
        </a:xfrm>
        <a:prstGeom prst="rect">
          <a:avLst/>
        </a:prstGeom>
        <a:solidFill>
          <a:srgbClr val="115C8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it-IT" sz="1800" kern="1200" dirty="0"/>
            <a:t>Progettazione personalizzata</a:t>
          </a:r>
        </a:p>
      </dsp:txBody>
      <dsp:txXfrm>
        <a:off x="0" y="42451"/>
        <a:ext cx="6236950" cy="806400"/>
      </dsp:txXfrm>
    </dsp:sp>
    <dsp:sp modelId="{852D7D7C-289A-4C49-978D-41EE4CAC32AD}">
      <dsp:nvSpPr>
        <dsp:cNvPr id="0" name=""/>
        <dsp:cNvSpPr/>
      </dsp:nvSpPr>
      <dsp:spPr>
        <a:xfrm>
          <a:off x="0" y="832876"/>
          <a:ext cx="6236950" cy="192149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t-IT" sz="1800" kern="1200" dirty="0"/>
            <a:t>Incremento opportunità (numero, tipologia)</a:t>
          </a:r>
        </a:p>
        <a:p>
          <a:pPr marL="171450" lvl="1" indent="-171450" algn="l" defTabSz="800100">
            <a:lnSpc>
              <a:spcPct val="90000"/>
            </a:lnSpc>
            <a:spcBef>
              <a:spcPct val="0"/>
            </a:spcBef>
            <a:spcAft>
              <a:spcPct val="15000"/>
            </a:spcAft>
            <a:buChar char="•"/>
          </a:pPr>
          <a:r>
            <a:rPr lang="it-IT" sz="1800" kern="1200" dirty="0"/>
            <a:t>Capacità di risposta a esigenze/caratteristiche/vincoli/potenzialità delle persone</a:t>
          </a:r>
        </a:p>
        <a:p>
          <a:pPr marL="171450" lvl="1" indent="-171450" algn="l" defTabSz="800100">
            <a:lnSpc>
              <a:spcPct val="90000"/>
            </a:lnSpc>
            <a:spcBef>
              <a:spcPct val="0"/>
            </a:spcBef>
            <a:spcAft>
              <a:spcPct val="15000"/>
            </a:spcAft>
            <a:buChar char="•"/>
          </a:pPr>
          <a:r>
            <a:rPr lang="it-IT" sz="1800" kern="1200" dirty="0"/>
            <a:t>Gradualità, obiettivi realistici e raggiungibili</a:t>
          </a:r>
        </a:p>
        <a:p>
          <a:pPr marL="171450" lvl="1" indent="-171450" algn="l" defTabSz="800100">
            <a:lnSpc>
              <a:spcPct val="90000"/>
            </a:lnSpc>
            <a:spcBef>
              <a:spcPct val="0"/>
            </a:spcBef>
            <a:spcAft>
              <a:spcPct val="15000"/>
            </a:spcAft>
            <a:buChar char="•"/>
          </a:pPr>
          <a:r>
            <a:rPr lang="it-IT" sz="1800" kern="1200" dirty="0"/>
            <a:t>Continuità percorsi</a:t>
          </a:r>
        </a:p>
        <a:p>
          <a:pPr marL="171450" lvl="1" indent="-171450" algn="l" defTabSz="800100">
            <a:lnSpc>
              <a:spcPct val="90000"/>
            </a:lnSpc>
            <a:spcBef>
              <a:spcPct val="0"/>
            </a:spcBef>
            <a:spcAft>
              <a:spcPct val="15000"/>
            </a:spcAft>
            <a:buChar char="•"/>
          </a:pPr>
          <a:r>
            <a:rPr lang="it-IT" sz="1800" kern="1200" dirty="0"/>
            <a:t>Appropriatezza della spesa</a:t>
          </a:r>
        </a:p>
      </dsp:txBody>
      <dsp:txXfrm>
        <a:off x="0" y="832876"/>
        <a:ext cx="6236950" cy="19214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D0051-44EB-40F6-A152-A30B73D1AD72}">
      <dsp:nvSpPr>
        <dsp:cNvPr id="0" name=""/>
        <dsp:cNvSpPr/>
      </dsp:nvSpPr>
      <dsp:spPr>
        <a:xfrm>
          <a:off x="0" y="6954"/>
          <a:ext cx="3469846" cy="777600"/>
        </a:xfrm>
        <a:prstGeom prst="rect">
          <a:avLst/>
        </a:prstGeom>
        <a:solidFill>
          <a:srgbClr val="115C8C"/>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it-IT" sz="1800" kern="1200"/>
            <a:t>Regia</a:t>
          </a:r>
        </a:p>
      </dsp:txBody>
      <dsp:txXfrm>
        <a:off x="0" y="6954"/>
        <a:ext cx="3469846" cy="777600"/>
      </dsp:txXfrm>
    </dsp:sp>
    <dsp:sp modelId="{C0B0B0D0-2FA5-4004-AD8F-9B9306A7FEBB}">
      <dsp:nvSpPr>
        <dsp:cNvPr id="0" name=""/>
        <dsp:cNvSpPr/>
      </dsp:nvSpPr>
      <dsp:spPr>
        <a:xfrm>
          <a:off x="0" y="784554"/>
          <a:ext cx="3469846" cy="129701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t-IT" sz="1800" kern="1200"/>
            <a:t>Visione complessiva</a:t>
          </a:r>
        </a:p>
        <a:p>
          <a:pPr marL="171450" lvl="1" indent="-171450" algn="l" defTabSz="800100">
            <a:lnSpc>
              <a:spcPct val="90000"/>
            </a:lnSpc>
            <a:spcBef>
              <a:spcPct val="0"/>
            </a:spcBef>
            <a:spcAft>
              <a:spcPct val="15000"/>
            </a:spcAft>
            <a:buChar char="•"/>
          </a:pPr>
          <a:r>
            <a:rPr lang="it-IT" sz="1800" kern="1200" dirty="0"/>
            <a:t>Monitoraggio (bisogni, risposte offerte, attività svolte, indennità erogate, ecc.)</a:t>
          </a:r>
        </a:p>
      </dsp:txBody>
      <dsp:txXfrm>
        <a:off x="0" y="784554"/>
        <a:ext cx="3469846" cy="12970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ADDB7-74C9-4157-886A-69F532CB70E6}" type="datetimeFigureOut">
              <a:rPr lang="it-IT" smtClean="0"/>
              <a:t>02/10/2026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EF8D77-B9F9-4235-8BDA-CA3EAED56845}" type="slidenum">
              <a:rPr lang="it-IT" smtClean="0"/>
              <a:t>‹N›</a:t>
            </a:fld>
            <a:endParaRPr lang="it-IT"/>
          </a:p>
        </p:txBody>
      </p:sp>
    </p:spTree>
    <p:extLst>
      <p:ext uri="{BB962C8B-B14F-4D97-AF65-F5344CB8AC3E}">
        <p14:creationId xmlns:p14="http://schemas.microsoft.com/office/powerpoint/2010/main" val="1851007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5EF8D77-B9F9-4235-8BDA-CA3EAED56845}" type="slidenum">
              <a:rPr lang="it-IT" smtClean="0"/>
              <a:t>1</a:t>
            </a:fld>
            <a:endParaRPr lang="it-IT"/>
          </a:p>
        </p:txBody>
      </p:sp>
    </p:spTree>
    <p:extLst>
      <p:ext uri="{BB962C8B-B14F-4D97-AF65-F5344CB8AC3E}">
        <p14:creationId xmlns:p14="http://schemas.microsoft.com/office/powerpoint/2010/main" val="358814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r>
              <a:rPr lang="it-IT" dirty="0"/>
              <a:t>Proveremo a riflettere insieme, a porci domande.</a:t>
            </a:r>
          </a:p>
          <a:p>
            <a:r>
              <a:rPr lang="it-IT" dirty="0"/>
              <a:t>La prospettiva è quella di avviare un PROCESSO DI COSTRUZIONE CONDIVISA E PARTECIPATA DI UNO STRUMENTO che possa aiutare territori, servizi, operatori (e dunque, in definitiva, le PERSONE), che abbia una STRUTTURA COMUNE, ma che – eventualmente – sia capace anche di riflettere le specificità dei vari ambiti territoriali</a:t>
            </a:r>
          </a:p>
        </p:txBody>
      </p:sp>
      <p:sp>
        <p:nvSpPr>
          <p:cNvPr id="4" name="Segnaposto numero diapositiva 3"/>
          <p:cNvSpPr>
            <a:spLocks noGrp="1"/>
          </p:cNvSpPr>
          <p:nvPr>
            <p:ph type="sldNum" sz="quarter" idx="5"/>
          </p:nvPr>
        </p:nvSpPr>
        <p:spPr/>
        <p:txBody>
          <a:bodyPr/>
          <a:lstStyle/>
          <a:p>
            <a:fld id="{D5EF8D77-B9F9-4235-8BDA-CA3EAED56845}" type="slidenum">
              <a:rPr lang="it-IT" smtClean="0"/>
              <a:t>2</a:t>
            </a:fld>
            <a:endParaRPr lang="it-IT"/>
          </a:p>
        </p:txBody>
      </p:sp>
    </p:spTree>
    <p:extLst>
      <p:ext uri="{BB962C8B-B14F-4D97-AF65-F5344CB8AC3E}">
        <p14:creationId xmlns:p14="http://schemas.microsoft.com/office/powerpoint/2010/main" val="385114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r>
              <a:rPr lang="it-IT" dirty="0"/>
              <a:t>PRIMA: Quali attività fare per spendere i soldi del fondo X piuttosto che quelle del fondo Y?</a:t>
            </a:r>
          </a:p>
          <a:p>
            <a:r>
              <a:rPr lang="it-IT" dirty="0"/>
              <a:t>ADESSO maturità e riflessione attorno a nuovo approccio: come evitare sovrapposizioni e al contempo carenze, vuoti..? Come fare in modo di valorizzare tutte le opportunità? Come poter conoscerle e tenerle «sotto controllo»? Qual è il progetto più adeguato, più appropriato per questa fase del percorso (e poi si pensa a chi lo gestisce)?</a:t>
            </a:r>
          </a:p>
        </p:txBody>
      </p:sp>
      <p:sp>
        <p:nvSpPr>
          <p:cNvPr id="4" name="Segnaposto numero diapositiva 3"/>
          <p:cNvSpPr>
            <a:spLocks noGrp="1"/>
          </p:cNvSpPr>
          <p:nvPr>
            <p:ph type="sldNum" sz="quarter" idx="5"/>
          </p:nvPr>
        </p:nvSpPr>
        <p:spPr/>
        <p:txBody>
          <a:bodyPr/>
          <a:lstStyle/>
          <a:p>
            <a:fld id="{D5EF8D77-B9F9-4235-8BDA-CA3EAED56845}" type="slidenum">
              <a:rPr lang="it-IT" smtClean="0"/>
              <a:t>6</a:t>
            </a:fld>
            <a:endParaRPr lang="it-IT"/>
          </a:p>
        </p:txBody>
      </p:sp>
    </p:spTree>
    <p:extLst>
      <p:ext uri="{BB962C8B-B14F-4D97-AF65-F5344CB8AC3E}">
        <p14:creationId xmlns:p14="http://schemas.microsoft.com/office/powerpoint/2010/main" val="580175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pPr algn="l"/>
            <a:r>
              <a:rPr lang="it-IT" dirty="0"/>
              <a:t>1 Problema della responsabilità, costruzione, tenuta</a:t>
            </a:r>
          </a:p>
          <a:p>
            <a:pPr algn="l"/>
            <a:r>
              <a:rPr lang="it-IT" dirty="0"/>
              <a:t>2 termini, sinonimi, significati (mappa, catalogo, cruscotto, paniere delle risorse, catalogo GOL, catalogo dell’offerta formativa, catalogo dell’offerta del territorio per la predisposizione degli interventi del progetto di vita, </a:t>
            </a:r>
            <a:r>
              <a:rPr lang="it-IT" dirty="0" err="1"/>
              <a:t>ecc</a:t>
            </a:r>
            <a:r>
              <a:rPr lang="it-IT" dirty="0"/>
              <a:t>…)</a:t>
            </a:r>
          </a:p>
          <a:p>
            <a:r>
              <a:rPr lang="it-IT" dirty="0"/>
              <a:t>3 dove è presente un Protocollo sociale – lavoro accompagnato da Linee guida operative, è più semplice progettare, realizzare e gestire anche il “catalogo delle opportunità”</a:t>
            </a:r>
          </a:p>
        </p:txBody>
      </p:sp>
      <p:sp>
        <p:nvSpPr>
          <p:cNvPr id="4" name="Segnaposto numero diapositiva 3"/>
          <p:cNvSpPr>
            <a:spLocks noGrp="1"/>
          </p:cNvSpPr>
          <p:nvPr>
            <p:ph type="sldNum" sz="quarter" idx="5"/>
          </p:nvPr>
        </p:nvSpPr>
        <p:spPr/>
        <p:txBody>
          <a:bodyPr/>
          <a:lstStyle/>
          <a:p>
            <a:fld id="{D5EF8D77-B9F9-4235-8BDA-CA3EAED56845}" type="slidenum">
              <a:rPr lang="it-IT" smtClean="0"/>
              <a:t>7</a:t>
            </a:fld>
            <a:endParaRPr lang="it-IT"/>
          </a:p>
        </p:txBody>
      </p:sp>
    </p:spTree>
    <p:extLst>
      <p:ext uri="{BB962C8B-B14F-4D97-AF65-F5344CB8AC3E}">
        <p14:creationId xmlns:p14="http://schemas.microsoft.com/office/powerpoint/2010/main" val="2905560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r>
              <a:rPr lang="it-IT" dirty="0"/>
              <a:t>Non fanno parte dei «circoli formali, istituzionali» a cui siamo abituati</a:t>
            </a:r>
          </a:p>
        </p:txBody>
      </p:sp>
      <p:sp>
        <p:nvSpPr>
          <p:cNvPr id="4" name="Segnaposto numero diapositiva 3"/>
          <p:cNvSpPr>
            <a:spLocks noGrp="1"/>
          </p:cNvSpPr>
          <p:nvPr>
            <p:ph type="sldNum" sz="quarter" idx="5"/>
          </p:nvPr>
        </p:nvSpPr>
        <p:spPr/>
        <p:txBody>
          <a:bodyPr/>
          <a:lstStyle/>
          <a:p>
            <a:fld id="{D5EF8D77-B9F9-4235-8BDA-CA3EAED56845}" type="slidenum">
              <a:rPr lang="it-IT" smtClean="0"/>
              <a:t>8</a:t>
            </a:fld>
            <a:endParaRPr lang="it-IT"/>
          </a:p>
        </p:txBody>
      </p:sp>
    </p:spTree>
    <p:extLst>
      <p:ext uri="{BB962C8B-B14F-4D97-AF65-F5344CB8AC3E}">
        <p14:creationId xmlns:p14="http://schemas.microsoft.com/office/powerpoint/2010/main" val="3545059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pPr marL="228600" indent="-228600">
              <a:buAutoNum type="arabicParenR"/>
            </a:pPr>
            <a:r>
              <a:rPr lang="it-IT" dirty="0"/>
              <a:t>ricchezza di opportunità, strumenti e risorse raramente verificatasi negli anni duemila, tale da paventare il rischio di non riuscire a trasformarla in capacità generativa di concreti percorsi d’inclusione sociale e lavorativa</a:t>
            </a:r>
          </a:p>
          <a:p>
            <a:pPr marL="228600" indent="-228600">
              <a:buAutoNum type="arabicParenR"/>
            </a:pPr>
            <a:r>
              <a:rPr lang="it-IT" dirty="0"/>
              <a:t>L’esperienza anche recente GOL-FSE+ ci parla di come il rischio di «pestarsi/non pestarsi i piedi» sia reale e a rimetterci sono le persone che rischiano di perdere opportunità. Se abbiamo una mappatura questa ci aiuta a comprendere, «profilare» le opportunità legate ai finanziamenti</a:t>
            </a:r>
          </a:p>
          <a:p>
            <a:pPr marL="228600" indent="-228600">
              <a:buAutoNum type="arabicParenR"/>
            </a:pPr>
            <a:r>
              <a:rPr lang="it-IT" dirty="0"/>
              <a:t>C’è anche un LIVELLO apparentemente «meno operativo» e che pare toccare maggiormente dirigenti, responsabili di servizi o coordinatori ed afferente più alle misure, alla programmazione.. Ma riteniamo opportuno provare a tenere insieme questi livelli</a:t>
            </a:r>
          </a:p>
        </p:txBody>
      </p:sp>
      <p:sp>
        <p:nvSpPr>
          <p:cNvPr id="4" name="Segnaposto numero diapositiva 3"/>
          <p:cNvSpPr>
            <a:spLocks noGrp="1"/>
          </p:cNvSpPr>
          <p:nvPr>
            <p:ph type="sldNum" sz="quarter" idx="5"/>
          </p:nvPr>
        </p:nvSpPr>
        <p:spPr/>
        <p:txBody>
          <a:bodyPr/>
          <a:lstStyle/>
          <a:p>
            <a:fld id="{D5EF8D77-B9F9-4235-8BDA-CA3EAED56845}" type="slidenum">
              <a:rPr lang="it-IT" smtClean="0"/>
              <a:t>9</a:t>
            </a:fld>
            <a:endParaRPr lang="it-IT"/>
          </a:p>
        </p:txBody>
      </p:sp>
    </p:spTree>
    <p:extLst>
      <p:ext uri="{BB962C8B-B14F-4D97-AF65-F5344CB8AC3E}">
        <p14:creationId xmlns:p14="http://schemas.microsoft.com/office/powerpoint/2010/main" val="1198313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senza perdere di vista l'interesse principale rappresentato dal benessere della cittadinanza e delle comunità, obiettivo che l'abbondanza delle opportunità attualmente disponibile può contribuire a raggiungere. </a:t>
            </a:r>
          </a:p>
          <a:p>
            <a:endParaRPr lang="it-IT" dirty="0"/>
          </a:p>
        </p:txBody>
      </p:sp>
      <p:sp>
        <p:nvSpPr>
          <p:cNvPr id="4" name="Segnaposto numero diapositiva 3"/>
          <p:cNvSpPr>
            <a:spLocks noGrp="1"/>
          </p:cNvSpPr>
          <p:nvPr>
            <p:ph type="sldNum" sz="quarter" idx="5"/>
          </p:nvPr>
        </p:nvSpPr>
        <p:spPr/>
        <p:txBody>
          <a:bodyPr/>
          <a:lstStyle/>
          <a:p>
            <a:fld id="{D5EF8D77-B9F9-4235-8BDA-CA3EAED56845}" type="slidenum">
              <a:rPr lang="it-IT" smtClean="0"/>
              <a:t>10</a:t>
            </a:fld>
            <a:endParaRPr lang="it-IT"/>
          </a:p>
        </p:txBody>
      </p:sp>
    </p:spTree>
    <p:extLst>
      <p:ext uri="{BB962C8B-B14F-4D97-AF65-F5344CB8AC3E}">
        <p14:creationId xmlns:p14="http://schemas.microsoft.com/office/powerpoint/2010/main" val="2154695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5EF8D77-B9F9-4235-8BDA-CA3EAED56845}" type="slidenum">
              <a:rPr lang="it-IT" smtClean="0"/>
              <a:t>11</a:t>
            </a:fld>
            <a:endParaRPr lang="it-IT"/>
          </a:p>
        </p:txBody>
      </p:sp>
    </p:spTree>
    <p:extLst>
      <p:ext uri="{BB962C8B-B14F-4D97-AF65-F5344CB8AC3E}">
        <p14:creationId xmlns:p14="http://schemas.microsoft.com/office/powerpoint/2010/main" val="826657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r>
              <a:rPr lang="it-IT" dirty="0"/>
              <a:t>Stimolare la riflessione, avviare un processo, raccogliere elementi per costruire lo strumento</a:t>
            </a:r>
          </a:p>
          <a:p>
            <a:r>
              <a:rPr lang="it-IT" dirty="0"/>
              <a:t>NON vi proponiamo 1 strumento pronto, ma uno sforzo ideativo e costruttivo</a:t>
            </a:r>
          </a:p>
        </p:txBody>
      </p:sp>
      <p:sp>
        <p:nvSpPr>
          <p:cNvPr id="4" name="Segnaposto numero diapositiva 3"/>
          <p:cNvSpPr>
            <a:spLocks noGrp="1"/>
          </p:cNvSpPr>
          <p:nvPr>
            <p:ph type="sldNum" sz="quarter" idx="5"/>
          </p:nvPr>
        </p:nvSpPr>
        <p:spPr/>
        <p:txBody>
          <a:bodyPr/>
          <a:lstStyle/>
          <a:p>
            <a:fld id="{D5EF8D77-B9F9-4235-8BDA-CA3EAED56845}" type="slidenum">
              <a:rPr lang="it-IT" smtClean="0"/>
              <a:t>12</a:t>
            </a:fld>
            <a:endParaRPr lang="it-IT"/>
          </a:p>
        </p:txBody>
      </p:sp>
    </p:spTree>
    <p:extLst>
      <p:ext uri="{BB962C8B-B14F-4D97-AF65-F5344CB8AC3E}">
        <p14:creationId xmlns:p14="http://schemas.microsoft.com/office/powerpoint/2010/main" val="2580044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8CE85A-C241-3DB4-7DE2-07FA3C8D46E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80E1DD1-7198-3468-72D8-B98E494BD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F3478DF-C555-BF5C-7862-B3C3E2A10386}"/>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2DD9AA26-E4C5-D526-7F71-48516A0DE2C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FE4BC52-0A4E-A734-5197-287007BB31EA}"/>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385340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CC1809-E511-1D61-91B0-BD525B4C7F0C}"/>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8333044-034B-D2B2-DC89-18B35066FF79}"/>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8DA7B9-30D8-B05F-CDA5-75D082401C8E}"/>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97799F69-5ECC-F9C0-85CE-DD93ADCEFB8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A835669-51AA-5B55-770B-5FEA1A2AF03D}"/>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87294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2E61D9-45BE-7F8C-88B4-CB3FB0071CB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0D9DF7B-BC44-1748-6DC0-D8F080F470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7644171C-CA23-E648-3C0B-7A1BA59F2607}"/>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E45E22B7-505F-FB29-55E2-5F05954C3A9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47D866D-1C4C-6DA8-E17E-FF032FAE00F1}"/>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2125788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4E6BD0-3CD3-B587-CA39-C51B7AB66B4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20B0DD6-3E19-651F-8F02-1F8DC83C08E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D81E10F-5AA7-3C2B-C819-F96D4100818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D3EB3FD-4C3E-44A8-7C78-1E302D19714A}"/>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6" name="Segnaposto piè di pagina 5">
            <a:extLst>
              <a:ext uri="{FF2B5EF4-FFF2-40B4-BE49-F238E27FC236}">
                <a16:creationId xmlns:a16="http://schemas.microsoft.com/office/drawing/2014/main" id="{F5CBCAF9-07CD-5709-BE68-ADB623BF359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7EF4042-D9A6-49C8-DAD3-D70EC5F5A305}"/>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4073736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453B05-BF06-CDB7-CC8C-1919CCF3D71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0B3E977-FCC4-09B9-FA25-1F3F803C80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1882AC8B-2C97-D030-0A4B-BFC6ABD6F18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214D9265-E109-AF20-B9EB-516FCB6A9A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46A2C7B-BD86-1692-1F36-FB7B62D05C53}"/>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453CA77-5220-5E95-A165-C99BA7768A4A}"/>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8" name="Segnaposto piè di pagina 7">
            <a:extLst>
              <a:ext uri="{FF2B5EF4-FFF2-40B4-BE49-F238E27FC236}">
                <a16:creationId xmlns:a16="http://schemas.microsoft.com/office/drawing/2014/main" id="{3262F27F-F61C-C59D-7D5B-9EB1E24A64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C05E307-D3E4-23C9-E7A8-782DBC0D0C26}"/>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2447271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3269F4-EB2E-9986-9173-5CEE045C476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43A639B-70D9-562C-BBED-3990AF1FB07E}"/>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4" name="Segnaposto piè di pagina 3">
            <a:extLst>
              <a:ext uri="{FF2B5EF4-FFF2-40B4-BE49-F238E27FC236}">
                <a16:creationId xmlns:a16="http://schemas.microsoft.com/office/drawing/2014/main" id="{31072606-CB31-52D7-CF6C-8A4093EF0692}"/>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C2287CAD-3D57-F985-FB3D-C1950BA9B379}"/>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100799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1B717AC-37C8-C04E-7AA2-DA6B6FC07E05}"/>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3" name="Segnaposto piè di pagina 2">
            <a:extLst>
              <a:ext uri="{FF2B5EF4-FFF2-40B4-BE49-F238E27FC236}">
                <a16:creationId xmlns:a16="http://schemas.microsoft.com/office/drawing/2014/main" id="{2A2E54C5-98DA-CEED-5C9D-9EBF994B64F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DD1773BA-524B-56DD-8552-11E5B4779BD6}"/>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1007833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9A58A1-2DDA-6D9D-6E1C-BE2717F602B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93DF6B7-0A0F-A61D-68CE-57DFE10FB9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939A1E57-5F79-E493-4482-31C34D014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482A611-3F4E-1B47-E545-116719823960}"/>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6" name="Segnaposto piè di pagina 5">
            <a:extLst>
              <a:ext uri="{FF2B5EF4-FFF2-40B4-BE49-F238E27FC236}">
                <a16:creationId xmlns:a16="http://schemas.microsoft.com/office/drawing/2014/main" id="{435737A9-9805-4557-07A7-1E945D42274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F9F477D-8BEF-A405-200A-DBD2AD18CDB1}"/>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212569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E56AF6-0DAE-D6C8-56E4-A18DFA64DF8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A759B42-4600-39F8-3C5E-D0EEF673509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85F66B3-09AD-FCD4-54D4-F2E07326F5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3EF6453-20C9-8522-87DA-59D7C9D82DB6}"/>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6" name="Segnaposto piè di pagina 5">
            <a:extLst>
              <a:ext uri="{FF2B5EF4-FFF2-40B4-BE49-F238E27FC236}">
                <a16:creationId xmlns:a16="http://schemas.microsoft.com/office/drawing/2014/main" id="{541FFCA8-7C93-ABEE-885F-21D9D3DA569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9F871A5-75CD-7C80-35AB-AA0DEBDBC82E}"/>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3312990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3D7508-51C6-B120-91C5-E7B5D9639A34}"/>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637CA7D-2EED-305C-D97F-7AA94195A33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413138-092B-71D6-4B12-95AA0442FCC1}"/>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849147A7-74F6-F9A1-56CB-8EFE3706F36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85B6722-B92A-1A4B-2ED9-B782BF940CAD}"/>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305180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E82A58B-610F-E37C-6DC9-5EF8B7DF9C3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69F64D3-EE4E-C966-BC50-318EABD8DCA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5FEFC0D-90F5-2A76-41A8-C15A6174FDD8}"/>
              </a:ext>
            </a:extLst>
          </p:cNvPr>
          <p:cNvSpPr>
            <a:spLocks noGrp="1"/>
          </p:cNvSpPr>
          <p:nvPr>
            <p:ph type="dt" sz="half" idx="10"/>
          </p:nvPr>
        </p:nvSpPr>
        <p:spPr/>
        <p:txBody>
          <a:body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F491238B-3699-89D7-ABF0-5C0A8746AD4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19EB585-43AD-0872-5D44-1E30424A4B12}"/>
              </a:ext>
            </a:extLst>
          </p:cNvPr>
          <p:cNvSpPr>
            <a:spLocks noGrp="1"/>
          </p:cNvSpPr>
          <p:nvPr>
            <p:ph type="sldNum" sz="quarter" idx="12"/>
          </p:nvPr>
        </p:nvSpPr>
        <p:spPr/>
        <p:txBody>
          <a:bodyPr/>
          <a:lstStyle/>
          <a:p>
            <a:fld id="{C920EB11-4B6C-4A81-B0D6-E008B0962669}" type="slidenum">
              <a:rPr lang="it-IT" smtClean="0"/>
              <a:t>‹N›</a:t>
            </a:fld>
            <a:endParaRPr lang="it-IT"/>
          </a:p>
        </p:txBody>
      </p:sp>
    </p:spTree>
    <p:extLst>
      <p:ext uri="{BB962C8B-B14F-4D97-AF65-F5344CB8AC3E}">
        <p14:creationId xmlns:p14="http://schemas.microsoft.com/office/powerpoint/2010/main" val="2889155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755EFF5-A06D-4FC5-D644-600FF241E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46CF02A-9FA8-817C-89E5-8C96412BC4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0AE8579-79D2-159C-8C1C-CD254049C2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A68F69-97BE-4F19-A95C-8ED4E6522FB5}" type="datetimeFigureOut">
              <a:rPr lang="it-IT" smtClean="0"/>
              <a:t>02/10/2026</a:t>
            </a:fld>
            <a:endParaRPr lang="it-IT"/>
          </a:p>
        </p:txBody>
      </p:sp>
      <p:sp>
        <p:nvSpPr>
          <p:cNvPr id="5" name="Segnaposto piè di pagina 4">
            <a:extLst>
              <a:ext uri="{FF2B5EF4-FFF2-40B4-BE49-F238E27FC236}">
                <a16:creationId xmlns:a16="http://schemas.microsoft.com/office/drawing/2014/main" id="{0516CC13-4ED5-E026-FE13-E29FA89FD3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1DE85F92-CEEE-045C-A2A9-385ED5C120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20EB11-4B6C-4A81-B0D6-E008B0962669}" type="slidenum">
              <a:rPr lang="it-IT" smtClean="0"/>
              <a:t>‹N›</a:t>
            </a:fld>
            <a:endParaRPr lang="it-IT"/>
          </a:p>
        </p:txBody>
      </p:sp>
    </p:spTree>
    <p:extLst>
      <p:ext uri="{BB962C8B-B14F-4D97-AF65-F5344CB8AC3E}">
        <p14:creationId xmlns:p14="http://schemas.microsoft.com/office/powerpoint/2010/main" val="3078257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png"/><Relationship Id="rId4" Type="http://schemas.openxmlformats.org/officeDocument/2006/relationships/diagramData" Target="../diagrams/data1.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4.pn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notesSlide" Target="../notesSlides/notesSlide8.xml"/><Relationship Id="rId16" Type="http://schemas.openxmlformats.org/officeDocument/2006/relationships/diagramLayout" Target="../diagrams/layout4.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1.png"/><Relationship Id="rId14" Type="http://schemas.microsoft.com/office/2007/relationships/diagramDrawing" Target="../diagrams/drawing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2">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AC4A134C-C98D-0B55-A18B-7D70B8ABE14E}"/>
              </a:ext>
            </a:extLst>
          </p:cNvPr>
          <p:cNvSpPr>
            <a:spLocks noGrp="1"/>
          </p:cNvSpPr>
          <p:nvPr>
            <p:ph type="ctrTitle"/>
          </p:nvPr>
        </p:nvSpPr>
        <p:spPr>
          <a:xfrm>
            <a:off x="599609" y="679731"/>
            <a:ext cx="4171994" cy="3736540"/>
          </a:xfrm>
        </p:spPr>
        <p:txBody>
          <a:bodyPr>
            <a:normAutofit/>
          </a:bodyPr>
          <a:lstStyle/>
          <a:p>
            <a:pPr algn="l"/>
            <a:r>
              <a:rPr lang="it-IT" sz="2900" b="1" cap="all" dirty="0">
                <a:latin typeface="Arial" panose="020B0604020202020204" pitchFamily="34" charset="0"/>
                <a:cs typeface="Arial" panose="020B0604020202020204" pitchFamily="34" charset="0"/>
              </a:rPr>
              <a:t>Mappare le risorse e le opportunità del territorio. Verso la costruzione di strumenti condivisi per il lavoro di équipe</a:t>
            </a:r>
          </a:p>
        </p:txBody>
      </p:sp>
      <p:sp>
        <p:nvSpPr>
          <p:cNvPr id="3" name="Sottotitolo 2">
            <a:extLst>
              <a:ext uri="{FF2B5EF4-FFF2-40B4-BE49-F238E27FC236}">
                <a16:creationId xmlns:a16="http://schemas.microsoft.com/office/drawing/2014/main" id="{DC47E9B8-B926-0B4A-45A7-C426E33B272F}"/>
              </a:ext>
            </a:extLst>
          </p:cNvPr>
          <p:cNvSpPr>
            <a:spLocks noGrp="1"/>
          </p:cNvSpPr>
          <p:nvPr>
            <p:ph type="subTitle" idx="1"/>
          </p:nvPr>
        </p:nvSpPr>
        <p:spPr>
          <a:xfrm>
            <a:off x="599609" y="4890548"/>
            <a:ext cx="4171994" cy="329164"/>
          </a:xfrm>
        </p:spPr>
        <p:txBody>
          <a:bodyPr>
            <a:normAutofit lnSpcReduction="10000"/>
          </a:bodyPr>
          <a:lstStyle/>
          <a:p>
            <a:pPr algn="l"/>
            <a:r>
              <a:rPr lang="it-IT" sz="1800" dirty="0">
                <a:latin typeface="+mj-lt"/>
              </a:rPr>
              <a:t>Federico Grassi</a:t>
            </a:r>
          </a:p>
          <a:p>
            <a:pPr algn="l"/>
            <a:endParaRPr lang="it-IT" sz="1800" dirty="0">
              <a:latin typeface="+mj-lt"/>
            </a:endParaRPr>
          </a:p>
          <a:p>
            <a:pPr algn="l"/>
            <a:endParaRPr lang="it-IT" sz="1800" dirty="0"/>
          </a:p>
        </p:txBody>
      </p:sp>
      <p:grpSp>
        <p:nvGrpSpPr>
          <p:cNvPr id="26" name="Group 14">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6" name="Straight Connector 15">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Rectangle 16">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1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9">
            <a:extLst>
              <a:ext uri="{FF2B5EF4-FFF2-40B4-BE49-F238E27FC236}">
                <a16:creationId xmlns:a16="http://schemas.microsoft.com/office/drawing/2014/main" id="{1F438BBC-DD3F-931D-E1B9-C53134C2FD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40572" y="1459697"/>
            <a:ext cx="5608830" cy="3828030"/>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Sottotitolo 2">
            <a:extLst>
              <a:ext uri="{FF2B5EF4-FFF2-40B4-BE49-F238E27FC236}">
                <a16:creationId xmlns:a16="http://schemas.microsoft.com/office/drawing/2014/main" id="{C12EE354-1F65-6AC8-7D52-0A897E432583}"/>
              </a:ext>
            </a:extLst>
          </p:cNvPr>
          <p:cNvSpPr txBox="1">
            <a:spLocks/>
          </p:cNvSpPr>
          <p:nvPr/>
        </p:nvSpPr>
        <p:spPr>
          <a:xfrm>
            <a:off x="607302" y="5877049"/>
            <a:ext cx="4171994" cy="6024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mj-lt"/>
              </a:rPr>
              <a:t>5 ottobre 2026</a:t>
            </a:r>
          </a:p>
          <a:p>
            <a:pPr algn="l"/>
            <a:endParaRPr lang="it-IT" sz="2000" dirty="0"/>
          </a:p>
        </p:txBody>
      </p:sp>
      <p:pic>
        <p:nvPicPr>
          <p:cNvPr id="5" name="Immagine 4">
            <a:extLst>
              <a:ext uri="{FF2B5EF4-FFF2-40B4-BE49-F238E27FC236}">
                <a16:creationId xmlns:a16="http://schemas.microsoft.com/office/drawing/2014/main" id="{9632C4E9-AC6E-5651-71F0-234E527DC4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8614" y="5267339"/>
            <a:ext cx="2304762" cy="1209524"/>
          </a:xfrm>
          <a:prstGeom prst="rect">
            <a:avLst/>
          </a:prstGeom>
        </p:spPr>
      </p:pic>
      <p:pic>
        <p:nvPicPr>
          <p:cNvPr id="10" name="Immagine 9">
            <a:extLst>
              <a:ext uri="{FF2B5EF4-FFF2-40B4-BE49-F238E27FC236}">
                <a16:creationId xmlns:a16="http://schemas.microsoft.com/office/drawing/2014/main" id="{5424AF2A-9E3B-A555-77AE-CF57FA5350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6431"/>
            <a:ext cx="4880987" cy="602439"/>
          </a:xfrm>
          <a:prstGeom prst="rect">
            <a:avLst/>
          </a:prstGeom>
        </p:spPr>
      </p:pic>
    </p:spTree>
    <p:extLst>
      <p:ext uri="{BB962C8B-B14F-4D97-AF65-F5344CB8AC3E}">
        <p14:creationId xmlns:p14="http://schemas.microsoft.com/office/powerpoint/2010/main" val="2895848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1DE41192-D4CB-2FEE-6242-6006CF51A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D0070A4C-9580-4B57-B2F8-95433A7B681E}"/>
              </a:ext>
            </a:extLst>
          </p:cNvPr>
          <p:cNvSpPr>
            <a:spLocks noGrp="1"/>
          </p:cNvSpPr>
          <p:nvPr>
            <p:ph type="ctrTitle"/>
          </p:nvPr>
        </p:nvSpPr>
        <p:spPr>
          <a:xfrm>
            <a:off x="1563338" y="518249"/>
            <a:ext cx="9144000" cy="696605"/>
          </a:xfrm>
        </p:spPr>
        <p:txBody>
          <a:bodyPr>
            <a:normAutofit/>
          </a:bodyPr>
          <a:lstStyle/>
          <a:p>
            <a:r>
              <a:rPr lang="it-IT" sz="3200" dirty="0"/>
              <a:t>I laboratori del 2° semestre 2026</a:t>
            </a:r>
          </a:p>
        </p:txBody>
      </p:sp>
      <p:graphicFrame>
        <p:nvGraphicFramePr>
          <p:cNvPr id="4" name="Diagramma 3">
            <a:extLst>
              <a:ext uri="{FF2B5EF4-FFF2-40B4-BE49-F238E27FC236}">
                <a16:creationId xmlns:a16="http://schemas.microsoft.com/office/drawing/2014/main" id="{F03A813E-A607-BA28-02D1-20684771B02C}"/>
              </a:ext>
            </a:extLst>
          </p:cNvPr>
          <p:cNvGraphicFramePr/>
          <p:nvPr>
            <p:extLst>
              <p:ext uri="{D42A27DB-BD31-4B8C-83A1-F6EECF244321}">
                <p14:modId xmlns:p14="http://schemas.microsoft.com/office/powerpoint/2010/main" val="2177623695"/>
              </p:ext>
            </p:extLst>
          </p:nvPr>
        </p:nvGraphicFramePr>
        <p:xfrm>
          <a:off x="839244" y="1536581"/>
          <a:ext cx="10513512" cy="33444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9">
            <a:extLst>
              <a:ext uri="{FF2B5EF4-FFF2-40B4-BE49-F238E27FC236}">
                <a16:creationId xmlns:a16="http://schemas.microsoft.com/office/drawing/2014/main" id="{1F74491B-9358-E6FC-BBAC-9107D5BCFD1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4995"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itolo 1">
            <a:extLst>
              <a:ext uri="{FF2B5EF4-FFF2-40B4-BE49-F238E27FC236}">
                <a16:creationId xmlns:a16="http://schemas.microsoft.com/office/drawing/2014/main" id="{F9716419-BE4A-442D-F860-E8A7EE65589D}"/>
              </a:ext>
            </a:extLst>
          </p:cNvPr>
          <p:cNvSpPr txBox="1">
            <a:spLocks/>
          </p:cNvSpPr>
          <p:nvPr/>
        </p:nvSpPr>
        <p:spPr>
          <a:xfrm>
            <a:off x="2482241" y="5202758"/>
            <a:ext cx="7227518" cy="69660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000" dirty="0"/>
              <a:t>3 laboratori di carattere regionale </a:t>
            </a:r>
          </a:p>
          <a:p>
            <a:r>
              <a:rPr lang="it-IT" sz="2000" dirty="0"/>
              <a:t>1 percorso di condivisione e di costruzione partecipata </a:t>
            </a:r>
          </a:p>
        </p:txBody>
      </p:sp>
      <p:pic>
        <p:nvPicPr>
          <p:cNvPr id="8" name="Immagine 7">
            <a:extLst>
              <a:ext uri="{FF2B5EF4-FFF2-40B4-BE49-F238E27FC236}">
                <a16:creationId xmlns:a16="http://schemas.microsoft.com/office/drawing/2014/main" id="{B22293F9-5073-F82E-A6FB-FAE280CD2DF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42335" y="5609159"/>
            <a:ext cx="1484670" cy="779145"/>
          </a:xfrm>
          <a:prstGeom prst="rect">
            <a:avLst/>
          </a:prstGeom>
        </p:spPr>
      </p:pic>
    </p:spTree>
    <p:extLst>
      <p:ext uri="{BB962C8B-B14F-4D97-AF65-F5344CB8AC3E}">
        <p14:creationId xmlns:p14="http://schemas.microsoft.com/office/powerpoint/2010/main" val="3703044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C3A83-97D7-1DFA-984F-177A5770A0D3}"/>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B5429E19-0374-32DB-67C8-E2B1198E7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636AC5E2-D4C1-4B16-5D56-BB8B93096B9E}"/>
              </a:ext>
            </a:extLst>
          </p:cNvPr>
          <p:cNvSpPr>
            <a:spLocks noGrp="1"/>
          </p:cNvSpPr>
          <p:nvPr>
            <p:ph type="ctrTitle"/>
          </p:nvPr>
        </p:nvSpPr>
        <p:spPr>
          <a:xfrm>
            <a:off x="1524000" y="404979"/>
            <a:ext cx="9144000" cy="696605"/>
          </a:xfrm>
        </p:spPr>
        <p:txBody>
          <a:bodyPr>
            <a:noAutofit/>
          </a:bodyPr>
          <a:lstStyle/>
          <a:p>
            <a:r>
              <a:rPr lang="it-IT" sz="3200" dirty="0"/>
              <a:t>Un bisogno condiviso </a:t>
            </a:r>
          </a:p>
        </p:txBody>
      </p:sp>
      <p:sp>
        <p:nvSpPr>
          <p:cNvPr id="8" name="Rettangolo 7">
            <a:extLst>
              <a:ext uri="{FF2B5EF4-FFF2-40B4-BE49-F238E27FC236}">
                <a16:creationId xmlns:a16="http://schemas.microsoft.com/office/drawing/2014/main" id="{0012652F-C6BF-DB7F-F927-03DA23E161D5}"/>
              </a:ext>
            </a:extLst>
          </p:cNvPr>
          <p:cNvSpPr/>
          <p:nvPr/>
        </p:nvSpPr>
        <p:spPr>
          <a:xfrm>
            <a:off x="1184970" y="2755226"/>
            <a:ext cx="10141790" cy="2566219"/>
          </a:xfrm>
          <a:prstGeom prst="rect">
            <a:avLst/>
          </a:prstGeom>
          <a:solidFill>
            <a:srgbClr val="1B9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Attività di ricerca dell’</a:t>
            </a:r>
            <a:r>
              <a:rPr lang="it-IT" b="1" dirty="0"/>
              <a:t>Osservatorio Sociale Regionale </a:t>
            </a:r>
            <a:r>
              <a:rPr lang="it-IT" dirty="0"/>
              <a:t>anno 2025</a:t>
            </a:r>
          </a:p>
          <a:p>
            <a:pPr algn="just"/>
            <a:r>
              <a:rPr lang="it-IT" dirty="0"/>
              <a:t>6 Zone Distretto Società della Salute (scheda Casentino; scheda e interviste Mugello; scheda, interviste e focus group Valdinievole, Valdarno Aretino, Valle del Serchio, Valli Etrusche)</a:t>
            </a:r>
          </a:p>
          <a:p>
            <a:pPr algn="just"/>
            <a:r>
              <a:rPr lang="it-IT" dirty="0"/>
              <a:t>Operatrici e operatori dell’équipe multidisciplinari allargate</a:t>
            </a:r>
          </a:p>
          <a:p>
            <a:pPr algn="just"/>
            <a:r>
              <a:rPr lang="it-IT" dirty="0"/>
              <a:t>Nono Rapporto «Le povertà e l’inclusione sociale in Toscana», capitolo 9 </a:t>
            </a:r>
            <a:r>
              <a:rPr lang="it-IT" b="1" dirty="0"/>
              <a:t>Presa in carico ed équipe multidisciplinari</a:t>
            </a:r>
            <a:endParaRPr lang="it-IT" dirty="0"/>
          </a:p>
          <a:p>
            <a:pPr algn="just"/>
            <a:r>
              <a:rPr lang="it-IT" i="1" dirty="0"/>
              <a:t>(in corso ricerca con 3 Zone Distretto Società della Salute: Elba, Alta Val d’Elsa, Pistoiese)</a:t>
            </a:r>
          </a:p>
        </p:txBody>
      </p:sp>
      <p:sp>
        <p:nvSpPr>
          <p:cNvPr id="12" name="Rettangolo 11">
            <a:extLst>
              <a:ext uri="{FF2B5EF4-FFF2-40B4-BE49-F238E27FC236}">
                <a16:creationId xmlns:a16="http://schemas.microsoft.com/office/drawing/2014/main" id="{FB8CE78A-1507-0CBE-277A-F81383FE77A0}"/>
              </a:ext>
            </a:extLst>
          </p:cNvPr>
          <p:cNvSpPr/>
          <p:nvPr/>
        </p:nvSpPr>
        <p:spPr>
          <a:xfrm>
            <a:off x="1184969" y="1250583"/>
            <a:ext cx="10141791" cy="1355644"/>
          </a:xfrm>
          <a:prstGeom prst="rect">
            <a:avLst/>
          </a:prstGeom>
          <a:solidFill>
            <a:schemeClr val="accent1">
              <a:alpha val="8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b="1" dirty="0"/>
              <a:t>Comunità di Pratica </a:t>
            </a:r>
            <a:r>
              <a:rPr lang="it-IT" dirty="0"/>
              <a:t>anno 2025 </a:t>
            </a:r>
          </a:p>
          <a:p>
            <a:pPr algn="just"/>
            <a:r>
              <a:rPr lang="it-IT" dirty="0"/>
              <a:t>3 Seminari di area vasta</a:t>
            </a:r>
          </a:p>
          <a:p>
            <a:pPr algn="just"/>
            <a:r>
              <a:rPr lang="it-IT" dirty="0"/>
              <a:t>«L’integrazione sociale – lavoro nella DGRT 1627/2024. Percorsi attuativi»</a:t>
            </a:r>
          </a:p>
          <a:p>
            <a:pPr algn="just"/>
            <a:r>
              <a:rPr lang="it-IT" dirty="0"/>
              <a:t>Lavori di gruppo sui </a:t>
            </a:r>
            <a:r>
              <a:rPr lang="it-IT" b="1" dirty="0"/>
              <a:t>funzionamenti dell’équipe multidisciplinare</a:t>
            </a:r>
          </a:p>
        </p:txBody>
      </p:sp>
      <p:pic>
        <p:nvPicPr>
          <p:cNvPr id="14" name="Picture 9">
            <a:extLst>
              <a:ext uri="{FF2B5EF4-FFF2-40B4-BE49-F238E27FC236}">
                <a16:creationId xmlns:a16="http://schemas.microsoft.com/office/drawing/2014/main" id="{8C1088BC-43F8-A13B-CB6A-FB390EBAE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715"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Immagine 3">
            <a:extLst>
              <a:ext uri="{FF2B5EF4-FFF2-40B4-BE49-F238E27FC236}">
                <a16:creationId xmlns:a16="http://schemas.microsoft.com/office/drawing/2014/main" id="{EDB93B5C-ABF8-0B27-1871-B4453FFE0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2335" y="5609159"/>
            <a:ext cx="1484670" cy="779145"/>
          </a:xfrm>
          <a:prstGeom prst="rect">
            <a:avLst/>
          </a:prstGeom>
        </p:spPr>
      </p:pic>
    </p:spTree>
    <p:extLst>
      <p:ext uri="{BB962C8B-B14F-4D97-AF65-F5344CB8AC3E}">
        <p14:creationId xmlns:p14="http://schemas.microsoft.com/office/powerpoint/2010/main" val="333981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9678F-4328-0351-8C3D-F1F2091BA539}"/>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7432ED15-4A42-A659-8451-0F9008005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03122AB0-8CC1-B5A0-F3F8-064D9C343831}"/>
              </a:ext>
            </a:extLst>
          </p:cNvPr>
          <p:cNvSpPr>
            <a:spLocks noGrp="1"/>
          </p:cNvSpPr>
          <p:nvPr>
            <p:ph type="ctrTitle"/>
          </p:nvPr>
        </p:nvSpPr>
        <p:spPr>
          <a:xfrm>
            <a:off x="842008" y="345615"/>
            <a:ext cx="10223500" cy="696605"/>
          </a:xfrm>
        </p:spPr>
        <p:txBody>
          <a:bodyPr anchor="ctr">
            <a:noAutofit/>
          </a:bodyPr>
          <a:lstStyle/>
          <a:p>
            <a:r>
              <a:rPr lang="it-IT" sz="2200" b="1" dirty="0"/>
              <a:t>La mappatura in alcuni documenti di riferimento delle nostre comunità professionali</a:t>
            </a:r>
          </a:p>
        </p:txBody>
      </p:sp>
      <p:graphicFrame>
        <p:nvGraphicFramePr>
          <p:cNvPr id="6" name="Tabella 5">
            <a:extLst>
              <a:ext uri="{FF2B5EF4-FFF2-40B4-BE49-F238E27FC236}">
                <a16:creationId xmlns:a16="http://schemas.microsoft.com/office/drawing/2014/main" id="{EF80BFB7-722C-DF26-AB00-92CE2D7DE6AD}"/>
              </a:ext>
            </a:extLst>
          </p:cNvPr>
          <p:cNvGraphicFramePr>
            <a:graphicFrameLocks noGrp="1"/>
          </p:cNvGraphicFramePr>
          <p:nvPr>
            <p:extLst>
              <p:ext uri="{D42A27DB-BD31-4B8C-83A1-F6EECF244321}">
                <p14:modId xmlns:p14="http://schemas.microsoft.com/office/powerpoint/2010/main" val="1748944048"/>
              </p:ext>
            </p:extLst>
          </p:nvPr>
        </p:nvGraphicFramePr>
        <p:xfrm>
          <a:off x="842008" y="1226327"/>
          <a:ext cx="10223500" cy="4222496"/>
        </p:xfrm>
        <a:graphic>
          <a:graphicData uri="http://schemas.openxmlformats.org/drawingml/2006/table">
            <a:tbl>
              <a:tblPr>
                <a:tableStyleId>{5C22544A-7EE6-4342-B048-85BDC9FD1C3A}</a:tableStyleId>
              </a:tblPr>
              <a:tblGrid>
                <a:gridCol w="1179952">
                  <a:extLst>
                    <a:ext uri="{9D8B030D-6E8A-4147-A177-3AD203B41FA5}">
                      <a16:colId xmlns:a16="http://schemas.microsoft.com/office/drawing/2014/main" val="1624770440"/>
                    </a:ext>
                  </a:extLst>
                </a:gridCol>
                <a:gridCol w="3297292">
                  <a:extLst>
                    <a:ext uri="{9D8B030D-6E8A-4147-A177-3AD203B41FA5}">
                      <a16:colId xmlns:a16="http://schemas.microsoft.com/office/drawing/2014/main" val="3347721740"/>
                    </a:ext>
                  </a:extLst>
                </a:gridCol>
                <a:gridCol w="5746256">
                  <a:extLst>
                    <a:ext uri="{9D8B030D-6E8A-4147-A177-3AD203B41FA5}">
                      <a16:colId xmlns:a16="http://schemas.microsoft.com/office/drawing/2014/main" val="380853662"/>
                    </a:ext>
                  </a:extLst>
                </a:gridCol>
              </a:tblGrid>
              <a:tr h="484879">
                <a:tc>
                  <a:txBody>
                    <a:bodyPr/>
                    <a:lstStyle/>
                    <a:p>
                      <a:pPr algn="ctr" fontAlgn="ctr">
                        <a:buNone/>
                      </a:pPr>
                      <a:r>
                        <a:rPr lang="it-IT" sz="1600" b="1" u="none" strike="noStrike" dirty="0">
                          <a:effectLst/>
                        </a:rPr>
                        <a:t>documento</a:t>
                      </a:r>
                      <a:endParaRPr lang="it-IT" sz="16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tc>
                  <a:txBody>
                    <a:bodyPr/>
                    <a:lstStyle/>
                    <a:p>
                      <a:pPr algn="ctr" fontAlgn="ctr">
                        <a:buNone/>
                      </a:pPr>
                      <a:r>
                        <a:rPr lang="it-IT" sz="1600" b="1" u="none" strike="noStrike" dirty="0">
                          <a:effectLst/>
                        </a:rPr>
                        <a:t>paragrafo/articolo</a:t>
                      </a:r>
                      <a:endParaRPr lang="it-IT" sz="16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tc>
                  <a:txBody>
                    <a:bodyPr/>
                    <a:lstStyle/>
                    <a:p>
                      <a:pPr algn="ctr" fontAlgn="ctr">
                        <a:buNone/>
                      </a:pPr>
                      <a:r>
                        <a:rPr lang="it-IT" sz="1600" b="1" u="none" strike="noStrike" dirty="0">
                          <a:effectLst/>
                        </a:rPr>
                        <a:t>testo</a:t>
                      </a:r>
                      <a:endParaRPr lang="it-IT" sz="16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extLst>
                  <a:ext uri="{0D108BD9-81ED-4DB2-BD59-A6C34878D82A}">
                    <a16:rowId xmlns:a16="http://schemas.microsoft.com/office/drawing/2014/main" val="3140470823"/>
                  </a:ext>
                </a:extLst>
              </a:tr>
              <a:tr h="969760">
                <a:tc>
                  <a:txBody>
                    <a:bodyPr/>
                    <a:lstStyle/>
                    <a:p>
                      <a:pPr algn="ctr" fontAlgn="ctr">
                        <a:buNone/>
                      </a:pPr>
                      <a:r>
                        <a:rPr lang="it-IT" sz="1600" b="1" u="none" strike="noStrike" dirty="0">
                          <a:effectLst/>
                        </a:rPr>
                        <a:t>DGR 544/2023</a:t>
                      </a:r>
                      <a:endParaRPr lang="it-IT" sz="1600" b="1"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r>
                        <a:rPr lang="it-IT" sz="1600" u="none" strike="noStrike" dirty="0">
                          <a:effectLst/>
                        </a:rPr>
                        <a:t>L'integrazione intersettoriale e la comunità di pratica</a:t>
                      </a:r>
                      <a:endParaRPr lang="it-IT" sz="16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600" u="none" strike="noStrike" dirty="0">
                          <a:effectLst/>
                        </a:rPr>
                        <a:t>Sono emersi alcuni punti di snodo importanti: […] </a:t>
                      </a:r>
                      <a:r>
                        <a:rPr lang="it-IT" sz="1600" b="1" u="none" strike="noStrike" dirty="0">
                          <a:effectLst/>
                        </a:rPr>
                        <a:t>mancanza di una mappatura degli strumenti </a:t>
                      </a:r>
                      <a:r>
                        <a:rPr lang="it-IT" sz="1600" u="none" strike="noStrike" dirty="0">
                          <a:effectLst/>
                        </a:rPr>
                        <a:t>a disposizione attivabili e loro veicolazione</a:t>
                      </a:r>
                      <a:endParaRPr lang="it-IT" sz="16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184918553"/>
                  </a:ext>
                </a:extLst>
              </a:tr>
              <a:tr h="969760">
                <a:tc rowSpan="2">
                  <a:txBody>
                    <a:bodyPr/>
                    <a:lstStyle/>
                    <a:p>
                      <a:pPr algn="ctr" fontAlgn="ctr">
                        <a:buNone/>
                      </a:pPr>
                      <a:r>
                        <a:rPr lang="it-IT" sz="1600" b="1" u="none" strike="noStrike" dirty="0">
                          <a:effectLst/>
                        </a:rPr>
                        <a:t>DGR 1627/2024</a:t>
                      </a:r>
                      <a:endParaRPr lang="it-IT" sz="1600" b="1"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r>
                        <a:rPr lang="it-IT" sz="1600" u="none" strike="noStrike">
                          <a:effectLst/>
                        </a:rPr>
                        <a:t>Collaborazione con il Terzo settore</a:t>
                      </a:r>
                      <a:endParaRPr lang="it-IT" sz="1600" b="0" i="0" u="none" strike="noStrike">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600" u="none" strike="noStrike" dirty="0">
                          <a:effectLst/>
                        </a:rPr>
                        <a:t>Gli ETS possono collaborare con i servizi pubblici nella </a:t>
                      </a:r>
                      <a:r>
                        <a:rPr lang="it-IT" sz="1600" b="1" u="none" strike="noStrike" dirty="0">
                          <a:effectLst/>
                        </a:rPr>
                        <a:t>mappatura di opportunità e risorse</a:t>
                      </a:r>
                      <a:r>
                        <a:rPr lang="it-IT" sz="1600" u="none" strike="noStrike" dirty="0">
                          <a:effectLst/>
                        </a:rPr>
                        <a:t> presenti nei territori.</a:t>
                      </a:r>
                      <a:endParaRPr lang="it-IT" sz="16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413695677"/>
                  </a:ext>
                </a:extLst>
              </a:tr>
              <a:tr h="1798097">
                <a:tc vMerge="1">
                  <a:txBody>
                    <a:bodyPr/>
                    <a:lstStyle/>
                    <a:p>
                      <a:endParaRPr lang="it-IT"/>
                    </a:p>
                  </a:txBody>
                  <a:tcPr/>
                </a:tc>
                <a:tc>
                  <a:txBody>
                    <a:bodyPr/>
                    <a:lstStyle/>
                    <a:p>
                      <a:pPr algn="ctr" fontAlgn="ctr">
                        <a:buNone/>
                      </a:pPr>
                      <a:r>
                        <a:rPr lang="it-IT" sz="1600" u="none" strike="noStrike" dirty="0">
                          <a:effectLst/>
                        </a:rPr>
                        <a:t>Strumenti condivisi</a:t>
                      </a:r>
                      <a:endParaRPr lang="it-IT" sz="16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600" u="none" strike="noStrike" dirty="0">
                          <a:effectLst/>
                        </a:rPr>
                        <a:t>A supporto dell’equipe sono rese disponibili le </a:t>
                      </a:r>
                      <a:r>
                        <a:rPr lang="it-IT" sz="1600" b="1" u="none" strike="noStrike" dirty="0">
                          <a:effectLst/>
                        </a:rPr>
                        <a:t>informazioni sulle risorse e gli interventi presenti sul territorio</a:t>
                      </a:r>
                      <a:r>
                        <a:rPr lang="it-IT" sz="1600" u="none" strike="noStrike" dirty="0">
                          <a:effectLst/>
                        </a:rPr>
                        <a:t>, in modo che sia possibile sapere quali sono i supporti attivabili per le persone prese in carico. La mappatura dei servizi e delle risorse va tenuta </a:t>
                      </a:r>
                      <a:r>
                        <a:rPr lang="it-IT" sz="1600" b="1" u="none" strike="noStrike" dirty="0">
                          <a:effectLst/>
                        </a:rPr>
                        <a:t>aggiornata</a:t>
                      </a:r>
                      <a:r>
                        <a:rPr lang="it-IT" sz="1600" u="none" strike="noStrike" dirty="0">
                          <a:effectLst/>
                        </a:rPr>
                        <a:t> perché sia effettivamente di supporto</a:t>
                      </a:r>
                      <a:endParaRPr lang="it-IT" sz="16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1573561108"/>
                  </a:ext>
                </a:extLst>
              </a:tr>
            </a:tbl>
          </a:graphicData>
        </a:graphic>
      </p:graphicFrame>
      <p:pic>
        <p:nvPicPr>
          <p:cNvPr id="9" name="Picture 9">
            <a:extLst>
              <a:ext uri="{FF2B5EF4-FFF2-40B4-BE49-F238E27FC236}">
                <a16:creationId xmlns:a16="http://schemas.microsoft.com/office/drawing/2014/main" id="{ECFFD308-CF5A-435E-12F1-83C933523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053"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Immagine 3">
            <a:extLst>
              <a:ext uri="{FF2B5EF4-FFF2-40B4-BE49-F238E27FC236}">
                <a16:creationId xmlns:a16="http://schemas.microsoft.com/office/drawing/2014/main" id="{9CEEDBAC-084D-90C9-FA87-81B022D69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2335" y="5609159"/>
            <a:ext cx="1484670" cy="779145"/>
          </a:xfrm>
          <a:prstGeom prst="rect">
            <a:avLst/>
          </a:prstGeom>
        </p:spPr>
      </p:pic>
    </p:spTree>
    <p:extLst>
      <p:ext uri="{BB962C8B-B14F-4D97-AF65-F5344CB8AC3E}">
        <p14:creationId xmlns:p14="http://schemas.microsoft.com/office/powerpoint/2010/main" val="2457025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D3AF0-49EB-2F25-13ED-FB612987F6CD}"/>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7236AF05-B938-FB75-EC0A-51C30998D2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graphicFrame>
        <p:nvGraphicFramePr>
          <p:cNvPr id="4" name="Tabella 3">
            <a:extLst>
              <a:ext uri="{FF2B5EF4-FFF2-40B4-BE49-F238E27FC236}">
                <a16:creationId xmlns:a16="http://schemas.microsoft.com/office/drawing/2014/main" id="{7ED218FD-2102-DDD4-EB50-9B5F4DE8912F}"/>
              </a:ext>
            </a:extLst>
          </p:cNvPr>
          <p:cNvGraphicFramePr>
            <a:graphicFrameLocks noGrp="1"/>
          </p:cNvGraphicFramePr>
          <p:nvPr>
            <p:extLst>
              <p:ext uri="{D42A27DB-BD31-4B8C-83A1-F6EECF244321}">
                <p14:modId xmlns:p14="http://schemas.microsoft.com/office/powerpoint/2010/main" val="521290855"/>
              </p:ext>
            </p:extLst>
          </p:nvPr>
        </p:nvGraphicFramePr>
        <p:xfrm>
          <a:off x="487950" y="701447"/>
          <a:ext cx="11148729" cy="4998067"/>
        </p:xfrm>
        <a:graphic>
          <a:graphicData uri="http://schemas.openxmlformats.org/drawingml/2006/table">
            <a:tbl>
              <a:tblPr>
                <a:tableStyleId>{5C22544A-7EE6-4342-B048-85BDC9FD1C3A}</a:tableStyleId>
              </a:tblPr>
              <a:tblGrid>
                <a:gridCol w="1585751">
                  <a:extLst>
                    <a:ext uri="{9D8B030D-6E8A-4147-A177-3AD203B41FA5}">
                      <a16:colId xmlns:a16="http://schemas.microsoft.com/office/drawing/2014/main" val="938146635"/>
                    </a:ext>
                  </a:extLst>
                </a:gridCol>
                <a:gridCol w="1739327">
                  <a:extLst>
                    <a:ext uri="{9D8B030D-6E8A-4147-A177-3AD203B41FA5}">
                      <a16:colId xmlns:a16="http://schemas.microsoft.com/office/drawing/2014/main" val="1846159916"/>
                    </a:ext>
                  </a:extLst>
                </a:gridCol>
                <a:gridCol w="7823651">
                  <a:extLst>
                    <a:ext uri="{9D8B030D-6E8A-4147-A177-3AD203B41FA5}">
                      <a16:colId xmlns:a16="http://schemas.microsoft.com/office/drawing/2014/main" val="2382873078"/>
                    </a:ext>
                  </a:extLst>
                </a:gridCol>
              </a:tblGrid>
              <a:tr h="207510">
                <a:tc>
                  <a:txBody>
                    <a:bodyPr/>
                    <a:lstStyle/>
                    <a:p>
                      <a:pPr algn="ctr" fontAlgn="ctr">
                        <a:buNone/>
                      </a:pPr>
                      <a:r>
                        <a:rPr lang="it-IT" sz="1200" b="1" u="none" strike="noStrike" dirty="0">
                          <a:effectLst/>
                        </a:rPr>
                        <a:t>documento</a:t>
                      </a:r>
                      <a:endParaRPr lang="it-IT" sz="12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tc>
                  <a:txBody>
                    <a:bodyPr/>
                    <a:lstStyle/>
                    <a:p>
                      <a:pPr algn="ctr" fontAlgn="ctr">
                        <a:buNone/>
                      </a:pPr>
                      <a:r>
                        <a:rPr lang="it-IT" sz="1200" b="1" u="none" strike="noStrike" dirty="0">
                          <a:effectLst/>
                        </a:rPr>
                        <a:t>paragrafo/articolo</a:t>
                      </a:r>
                      <a:endParaRPr lang="it-IT" sz="12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tc>
                  <a:txBody>
                    <a:bodyPr/>
                    <a:lstStyle/>
                    <a:p>
                      <a:pPr algn="ctr" fontAlgn="ctr">
                        <a:buNone/>
                      </a:pPr>
                      <a:r>
                        <a:rPr lang="it-IT" sz="1200" b="1" u="none" strike="noStrike" dirty="0">
                          <a:effectLst/>
                        </a:rPr>
                        <a:t>testo</a:t>
                      </a:r>
                      <a:endParaRPr lang="it-IT" sz="1200" b="1" i="0" u="none" strike="noStrike" dirty="0">
                        <a:solidFill>
                          <a:srgbClr val="000000"/>
                        </a:solidFill>
                        <a:effectLst/>
                        <a:latin typeface="Aptos Narrow" panose="020B0004020202020204" pitchFamily="34" charset="0"/>
                      </a:endParaRPr>
                    </a:p>
                  </a:txBody>
                  <a:tcPr marL="7620" marR="7620" marT="7620" marB="0" anchor="ctr">
                    <a:solidFill>
                      <a:srgbClr val="1B9DD8"/>
                    </a:solidFill>
                  </a:tcPr>
                </a:tc>
                <a:extLst>
                  <a:ext uri="{0D108BD9-81ED-4DB2-BD59-A6C34878D82A}">
                    <a16:rowId xmlns:a16="http://schemas.microsoft.com/office/drawing/2014/main" val="2381958169"/>
                  </a:ext>
                </a:extLst>
              </a:tr>
              <a:tr h="1170362">
                <a:tc rowSpan="2">
                  <a:txBody>
                    <a:bodyPr/>
                    <a:lstStyle/>
                    <a:p>
                      <a:pPr algn="ctr" fontAlgn="ctr">
                        <a:buNone/>
                      </a:pPr>
                      <a:r>
                        <a:rPr lang="it-IT" sz="1200" b="1" u="none" strike="noStrike" dirty="0">
                          <a:effectLst/>
                        </a:rPr>
                        <a:t>DGR 1508/2022</a:t>
                      </a:r>
                      <a:endParaRPr lang="it-IT" sz="1200" b="1"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r>
                        <a:rPr lang="it-IT" sz="1200" u="none" strike="noStrike" dirty="0">
                          <a:effectLst/>
                        </a:rPr>
                        <a:t>costruzione della programmazione</a:t>
                      </a:r>
                      <a:endParaRPr lang="it-IT" sz="12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550" u="none" strike="noStrike" dirty="0">
                          <a:effectLst/>
                        </a:rPr>
                        <a:t>la </a:t>
                      </a:r>
                      <a:r>
                        <a:rPr lang="it-IT" sz="1550" b="1" u="none" strike="noStrike" dirty="0">
                          <a:effectLst/>
                        </a:rPr>
                        <a:t>combinazione sinergica delle diverse fonti e dei diversi programmi di finanziamento </a:t>
                      </a:r>
                      <a:r>
                        <a:rPr lang="it-IT" sz="1550" u="none" strike="noStrike" dirty="0">
                          <a:effectLst/>
                        </a:rPr>
                        <a:t>disponibili a livello comunitario, nazionale, regionale e locale, secondo la logica multi-fondo o </a:t>
                      </a:r>
                      <a:r>
                        <a:rPr lang="it-IT" sz="1550" b="1" u="none" strike="noStrike" dirty="0">
                          <a:effectLst/>
                        </a:rPr>
                        <a:t>mappa-fondo</a:t>
                      </a:r>
                      <a:r>
                        <a:rPr lang="it-IT" sz="1550" u="none" strike="noStrike" dirty="0">
                          <a:effectLst/>
                        </a:rPr>
                        <a:t> sperimentata nel periodo precedente a supporto della sostenibilità della programmazione operativa annuale sostenuta dai necessari riferimenti economici-finanziari.</a:t>
                      </a:r>
                      <a:endParaRPr lang="it-IT" sz="155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1757883142"/>
                  </a:ext>
                </a:extLst>
              </a:tr>
              <a:tr h="473126">
                <a:tc vMerge="1">
                  <a:txBody>
                    <a:bodyPr/>
                    <a:lstStyle/>
                    <a:p>
                      <a:endParaRPr lang="it-IT"/>
                    </a:p>
                  </a:txBody>
                  <a:tcPr/>
                </a:tc>
                <a:tc>
                  <a:txBody>
                    <a:bodyPr/>
                    <a:lstStyle/>
                    <a:p>
                      <a:pPr algn="ctr" fontAlgn="ctr">
                        <a:buNone/>
                      </a:pPr>
                      <a:r>
                        <a:rPr lang="it-IT" sz="1200" u="none" strike="noStrike" dirty="0">
                          <a:effectLst/>
                        </a:rPr>
                        <a:t>sistema informativo territoriale unico regionale</a:t>
                      </a:r>
                      <a:endParaRPr lang="it-IT" sz="12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550" u="none" strike="noStrike" dirty="0">
                          <a:effectLst/>
                        </a:rPr>
                        <a:t>evoluzione verso un’architettura a micro-servizi, idonea alla </a:t>
                      </a:r>
                      <a:r>
                        <a:rPr lang="it-IT" sz="1550" b="1" u="none" strike="noStrike" dirty="0">
                          <a:effectLst/>
                        </a:rPr>
                        <a:t>mappatura di percorsi dinamici </a:t>
                      </a:r>
                      <a:r>
                        <a:rPr lang="it-IT" sz="1550" u="none" strike="noStrike" dirty="0">
                          <a:effectLst/>
                        </a:rPr>
                        <a:t>e orientata alla partecipazione di tutte le figure coinvolte nel processo</a:t>
                      </a:r>
                      <a:endParaRPr lang="it-IT" sz="155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350453619"/>
                  </a:ext>
                </a:extLst>
              </a:tr>
              <a:tr h="1402775">
                <a:tc>
                  <a:txBody>
                    <a:bodyPr/>
                    <a:lstStyle/>
                    <a:p>
                      <a:pPr algn="ctr" fontAlgn="ctr">
                        <a:buNone/>
                      </a:pPr>
                      <a:r>
                        <a:rPr lang="it-IT" sz="1200" b="1" u="none" strike="noStrike" dirty="0">
                          <a:effectLst/>
                        </a:rPr>
                        <a:t>Piano Nazionale degli Interventi e dei Servizi Sociali </a:t>
                      </a:r>
                    </a:p>
                    <a:p>
                      <a:pPr algn="ctr" fontAlgn="ctr">
                        <a:buNone/>
                      </a:pPr>
                      <a:r>
                        <a:rPr lang="it-IT" sz="1200" b="1" u="none" strike="noStrike" dirty="0">
                          <a:effectLst/>
                        </a:rPr>
                        <a:t>2024 – 2026</a:t>
                      </a:r>
                      <a:endParaRPr lang="it-IT" sz="1200" b="1"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r>
                        <a:rPr lang="it-IT" sz="1200" u="none" strike="noStrike">
                          <a:effectLst/>
                        </a:rPr>
                        <a:t>Scheda intervento PUA</a:t>
                      </a:r>
                      <a:endParaRPr lang="it-IT" sz="1200" b="0" i="0" u="none" strike="noStrike">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550" u="none" strike="noStrike" dirty="0">
                          <a:effectLst/>
                        </a:rPr>
                        <a:t>Funzioni svolte: […] </a:t>
                      </a:r>
                      <a:r>
                        <a:rPr lang="it-IT" sz="1550" b="1" u="none" strike="noStrike" dirty="0">
                          <a:effectLst/>
                        </a:rPr>
                        <a:t>aggiornamento della mappatura dei servizi e delle risorse sociali e socio-sanitarie </a:t>
                      </a:r>
                      <a:r>
                        <a:rPr lang="it-IT" sz="1550" u="none" strike="noStrike" dirty="0">
                          <a:effectLst/>
                        </a:rPr>
                        <a:t>disponibili nel territorio comunale (strutture, servizi e interventi); realizzare annualmente attività di </a:t>
                      </a:r>
                      <a:r>
                        <a:rPr lang="it-IT" sz="1550" b="1" u="none" strike="noStrike" dirty="0">
                          <a:effectLst/>
                        </a:rPr>
                        <a:t>formazione/aggiornamento </a:t>
                      </a:r>
                      <a:r>
                        <a:rPr lang="it-IT" sz="1550" u="none" strike="noStrike" dirty="0">
                          <a:effectLst/>
                        </a:rPr>
                        <a:t>di tutto il personale impegnato nel PUA, con particolare riguardo alla mappatura dei servizi territoriali, alle </a:t>
                      </a:r>
                      <a:r>
                        <a:rPr lang="it-IT" sz="1550" b="1" u="none" strike="noStrike" dirty="0">
                          <a:effectLst/>
                        </a:rPr>
                        <a:t>modalità di accesso e presa in carico </a:t>
                      </a:r>
                      <a:r>
                        <a:rPr lang="it-IT" sz="1550" u="none" strike="noStrike" dirty="0">
                          <a:effectLst/>
                        </a:rPr>
                        <a:t>da parte dei servizi territoriali di II livello e alla </a:t>
                      </a:r>
                      <a:r>
                        <a:rPr lang="it-IT" sz="1550" b="1" u="none" strike="noStrike" dirty="0">
                          <a:effectLst/>
                        </a:rPr>
                        <a:t>modulistica</a:t>
                      </a:r>
                      <a:r>
                        <a:rPr lang="it-IT" sz="1550" u="none" strike="noStrike" dirty="0">
                          <a:effectLst/>
                        </a:rPr>
                        <a:t> in uso agli stessi; </a:t>
                      </a:r>
                      <a:endParaRPr lang="it-IT" sz="155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3286551938"/>
                  </a:ext>
                </a:extLst>
              </a:tr>
              <a:tr h="1635187">
                <a:tc>
                  <a:txBody>
                    <a:bodyPr/>
                    <a:lstStyle/>
                    <a:p>
                      <a:pPr algn="ctr" fontAlgn="ctr">
                        <a:buNone/>
                      </a:pPr>
                      <a:r>
                        <a:rPr lang="it-IT" sz="1200" b="1" u="none" strike="noStrike" dirty="0">
                          <a:effectLst/>
                        </a:rPr>
                        <a:t>Le équipe multiprofessionali e multidisciplinari nelle Case della Comunità. Linee di indirizzo tecniche </a:t>
                      </a:r>
                      <a:br>
                        <a:rPr lang="it-IT" sz="1200" b="1" u="none" strike="noStrike" dirty="0">
                          <a:effectLst/>
                        </a:rPr>
                      </a:br>
                      <a:r>
                        <a:rPr lang="it-IT" sz="1200" b="1" u="none" strike="noStrike" dirty="0">
                          <a:effectLst/>
                        </a:rPr>
                        <a:t>AGENAS luglio 2026</a:t>
                      </a:r>
                      <a:endParaRPr lang="it-IT" sz="1200" b="1"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r>
                        <a:rPr lang="it-IT" sz="1200" u="none" strike="noStrike">
                          <a:effectLst/>
                        </a:rPr>
                        <a:t>Strumenti di conoscenza del territorio</a:t>
                      </a:r>
                      <a:endParaRPr lang="it-IT" sz="1200" b="0" i="0" u="none" strike="noStrike">
                        <a:solidFill>
                          <a:srgbClr val="000000"/>
                        </a:solidFill>
                        <a:effectLst/>
                        <a:latin typeface="Aptos Narrow" panose="020B0004020202020204" pitchFamily="34" charset="0"/>
                      </a:endParaRPr>
                    </a:p>
                  </a:txBody>
                  <a:tcPr marL="7620" marR="7620" marT="7620" marB="0" anchor="ctr"/>
                </a:tc>
                <a:tc>
                  <a:txBody>
                    <a:bodyPr/>
                    <a:lstStyle/>
                    <a:p>
                      <a:pPr algn="l" fontAlgn="ctr">
                        <a:buNone/>
                      </a:pPr>
                      <a:r>
                        <a:rPr lang="it-IT" sz="1550" u="none" strike="noStrike" dirty="0">
                          <a:effectLst/>
                        </a:rPr>
                        <a:t>Un ulteriore elemento qualificante è rappresentato dallo sviluppo di strumenti di analisi, regionali e/o aziendali, per la conoscenza e la lettura del territorio e delle comunità. Le équipe delle Case della Comunità devono per tanto disporre di strumenti che consentano la </a:t>
                      </a:r>
                      <a:r>
                        <a:rPr lang="it-IT" sz="1550" b="1" u="none" strike="noStrike" dirty="0">
                          <a:effectLst/>
                        </a:rPr>
                        <a:t>mappatura dei bisogni </a:t>
                      </a:r>
                      <a:r>
                        <a:rPr lang="it-IT" sz="1550" u="none" strike="noStrike" dirty="0">
                          <a:effectLst/>
                        </a:rPr>
                        <a:t>di salute della popolazione, l’analisi dei determinanti sociali della salute e la </a:t>
                      </a:r>
                      <a:r>
                        <a:rPr lang="it-IT" sz="1550" b="1" u="none" strike="noStrike" dirty="0">
                          <a:effectLst/>
                        </a:rPr>
                        <a:t>conoscenza delle risorse sanitarie, sociali e comunitarie </a:t>
                      </a:r>
                      <a:r>
                        <a:rPr lang="it-IT" sz="1550" u="none" strike="noStrike" dirty="0">
                          <a:effectLst/>
                        </a:rPr>
                        <a:t>presenti nel territorio di riferimento. [...] La disponibilità di tali informazioni consente di sviluppare </a:t>
                      </a:r>
                      <a:r>
                        <a:rPr lang="it-IT" sz="1550" b="1" u="none" strike="noStrike" dirty="0">
                          <a:effectLst/>
                        </a:rPr>
                        <a:t>modelli di presa in carico proattivi e orientati alla comunità.</a:t>
                      </a:r>
                      <a:endParaRPr lang="it-IT" sz="155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551974837"/>
                  </a:ext>
                </a:extLst>
              </a:tr>
            </a:tbl>
          </a:graphicData>
        </a:graphic>
      </p:graphicFrame>
      <p:sp>
        <p:nvSpPr>
          <p:cNvPr id="8" name="Titolo 1">
            <a:extLst>
              <a:ext uri="{FF2B5EF4-FFF2-40B4-BE49-F238E27FC236}">
                <a16:creationId xmlns:a16="http://schemas.microsoft.com/office/drawing/2014/main" id="{82AB867B-3F02-00FB-3121-97B573A432E9}"/>
              </a:ext>
            </a:extLst>
          </p:cNvPr>
          <p:cNvSpPr>
            <a:spLocks noGrp="1"/>
          </p:cNvSpPr>
          <p:nvPr>
            <p:ph type="ctrTitle"/>
          </p:nvPr>
        </p:nvSpPr>
        <p:spPr>
          <a:xfrm>
            <a:off x="984250" y="140904"/>
            <a:ext cx="10223500" cy="657584"/>
          </a:xfrm>
        </p:spPr>
        <p:txBody>
          <a:bodyPr anchor="ctr">
            <a:noAutofit/>
          </a:bodyPr>
          <a:lstStyle/>
          <a:p>
            <a:r>
              <a:rPr lang="it-IT" sz="2200" b="1" dirty="0"/>
              <a:t>La mappatura in alcuni documenti di riferimento delle nostre comunità professionali</a:t>
            </a:r>
          </a:p>
        </p:txBody>
      </p:sp>
      <p:pic>
        <p:nvPicPr>
          <p:cNvPr id="10" name="Picture 9">
            <a:extLst>
              <a:ext uri="{FF2B5EF4-FFF2-40B4-BE49-F238E27FC236}">
                <a16:creationId xmlns:a16="http://schemas.microsoft.com/office/drawing/2014/main" id="{D0E910AE-95E1-0E45-F34C-6F7ADBE54B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053" y="5790093"/>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Immagine 2">
            <a:extLst>
              <a:ext uri="{FF2B5EF4-FFF2-40B4-BE49-F238E27FC236}">
                <a16:creationId xmlns:a16="http://schemas.microsoft.com/office/drawing/2014/main" id="{306757E2-065E-552D-03AF-D3923F390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2335" y="5707554"/>
            <a:ext cx="1484670" cy="779145"/>
          </a:xfrm>
          <a:prstGeom prst="rect">
            <a:avLst/>
          </a:prstGeom>
        </p:spPr>
      </p:pic>
    </p:spTree>
    <p:extLst>
      <p:ext uri="{BB962C8B-B14F-4D97-AF65-F5344CB8AC3E}">
        <p14:creationId xmlns:p14="http://schemas.microsoft.com/office/powerpoint/2010/main" val="1905645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40951-97F2-93A3-FABB-6F5714A69E2F}"/>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958C0658-6ECB-AA69-53DC-08EB800C2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pic>
        <p:nvPicPr>
          <p:cNvPr id="6" name="Picture 9">
            <a:extLst>
              <a:ext uri="{FF2B5EF4-FFF2-40B4-BE49-F238E27FC236}">
                <a16:creationId xmlns:a16="http://schemas.microsoft.com/office/drawing/2014/main" id="{70A9D404-C13E-4074-3B0E-EB66EC70A4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053"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ttangolo 10">
            <a:extLst>
              <a:ext uri="{FF2B5EF4-FFF2-40B4-BE49-F238E27FC236}">
                <a16:creationId xmlns:a16="http://schemas.microsoft.com/office/drawing/2014/main" id="{E16A39B4-7E89-0F64-BF41-CCD03ED31E9A}"/>
              </a:ext>
            </a:extLst>
          </p:cNvPr>
          <p:cNvSpPr/>
          <p:nvPr/>
        </p:nvSpPr>
        <p:spPr>
          <a:xfrm>
            <a:off x="1052053" y="952282"/>
            <a:ext cx="10087894" cy="3403527"/>
          </a:xfrm>
          <a:prstGeom prst="rect">
            <a:avLst/>
          </a:prstGeom>
          <a:solidFill>
            <a:srgbClr val="1B9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Sezione 9.5.3 «Il catalogo delle opportunità»</a:t>
            </a:r>
          </a:p>
          <a:p>
            <a:pPr algn="just"/>
            <a:r>
              <a:rPr lang="it-IT" i="1" dirty="0"/>
              <a:t>“l'idea è un po' quella d'avere un catalogo delle opportunità che ci sono sul territorio. E da lì, in base a quello che è il bisogno della persona, in base a quello che emerge, quali sono le problematicità, le fragilità della persona, cerchiamo di andare a individuare qual è l'opportunità, il progetto migliore per lui. Quindi può essere un tirocinio di inclusione, un laboratorio di socializzazione, un accompagnamento al lavoro, un invio al programma GOL che prevede attività più volte proprio all'accompagnamento al lavoro, un tirocinio extracurricolare, un PUC. Tutto... ci sono varie opportunità sul territorio, noi cerchiamo di andare a individuare il progetto più adatto alla persona in base a quello che in questo momento posso avere - che poi è un catalogo dinamico perché non è sempre lo stesso - va in base ai finanziamenti; quindi, in questo momento ci sono questi, magari tra tre mesi ci sono altre opportunità, sicché in base a quello che c'è cerchiamo di dare una risposta.” (Intervista Operatrice CP #3,)</a:t>
            </a:r>
          </a:p>
        </p:txBody>
      </p:sp>
      <p:sp>
        <p:nvSpPr>
          <p:cNvPr id="12" name="Sottotitolo 2">
            <a:extLst>
              <a:ext uri="{FF2B5EF4-FFF2-40B4-BE49-F238E27FC236}">
                <a16:creationId xmlns:a16="http://schemas.microsoft.com/office/drawing/2014/main" id="{C00E4729-C471-5025-1FEE-197A223FC0F5}"/>
              </a:ext>
            </a:extLst>
          </p:cNvPr>
          <p:cNvSpPr>
            <a:spLocks noGrp="1"/>
          </p:cNvSpPr>
          <p:nvPr>
            <p:ph type="subTitle" idx="1"/>
          </p:nvPr>
        </p:nvSpPr>
        <p:spPr>
          <a:xfrm>
            <a:off x="1330971" y="417267"/>
            <a:ext cx="10141791" cy="535015"/>
          </a:xfrm>
        </p:spPr>
        <p:txBody>
          <a:bodyPr>
            <a:normAutofit/>
          </a:bodyPr>
          <a:lstStyle/>
          <a:p>
            <a:r>
              <a:rPr lang="it-IT" sz="3200" dirty="0"/>
              <a:t>Un nuovo approccio</a:t>
            </a:r>
          </a:p>
        </p:txBody>
      </p:sp>
      <p:sp>
        <p:nvSpPr>
          <p:cNvPr id="7" name="Sottotitolo 2">
            <a:extLst>
              <a:ext uri="{FF2B5EF4-FFF2-40B4-BE49-F238E27FC236}">
                <a16:creationId xmlns:a16="http://schemas.microsoft.com/office/drawing/2014/main" id="{93E65ED3-D262-6B62-62E4-C49994814971}"/>
              </a:ext>
            </a:extLst>
          </p:cNvPr>
          <p:cNvSpPr txBox="1">
            <a:spLocks/>
          </p:cNvSpPr>
          <p:nvPr/>
        </p:nvSpPr>
        <p:spPr>
          <a:xfrm>
            <a:off x="2780778" y="4542272"/>
            <a:ext cx="6964471" cy="1608038"/>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t>Cambio di prospettiva: </a:t>
            </a:r>
          </a:p>
          <a:p>
            <a:pPr marL="342900" indent="-342900" algn="l">
              <a:buFont typeface="Arial" panose="020B0604020202020204" pitchFamily="34" charset="0"/>
              <a:buChar char="•"/>
            </a:pPr>
            <a:r>
              <a:rPr lang="it-IT" dirty="0"/>
              <a:t>dai fondi da spendere alla centralità della persona </a:t>
            </a:r>
          </a:p>
          <a:p>
            <a:pPr marL="342900" indent="-342900" algn="l">
              <a:buFont typeface="Arial" panose="020B0604020202020204" pitchFamily="34" charset="0"/>
              <a:buChar char="•"/>
            </a:pPr>
            <a:r>
              <a:rPr lang="it-IT" dirty="0"/>
              <a:t>dall’elenco di progetti all’integrazione e valorizzazione reciproca</a:t>
            </a:r>
          </a:p>
        </p:txBody>
      </p:sp>
      <p:pic>
        <p:nvPicPr>
          <p:cNvPr id="3" name="Immagine 2">
            <a:extLst>
              <a:ext uri="{FF2B5EF4-FFF2-40B4-BE49-F238E27FC236}">
                <a16:creationId xmlns:a16="http://schemas.microsoft.com/office/drawing/2014/main" id="{708D4776-9FC9-A92C-ABF0-DC8D43F7FC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1222" y="5609159"/>
            <a:ext cx="1484670" cy="779145"/>
          </a:xfrm>
          <a:prstGeom prst="rect">
            <a:avLst/>
          </a:prstGeom>
        </p:spPr>
      </p:pic>
    </p:spTree>
    <p:extLst>
      <p:ext uri="{BB962C8B-B14F-4D97-AF65-F5344CB8AC3E}">
        <p14:creationId xmlns:p14="http://schemas.microsoft.com/office/powerpoint/2010/main" val="4137495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7950E-38B3-E2DB-E3DA-EAA758B2A699}"/>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B8423E1E-C41D-08AE-7500-C4A473704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979A7721-7375-A966-80C2-231FA0CC171D}"/>
              </a:ext>
            </a:extLst>
          </p:cNvPr>
          <p:cNvSpPr>
            <a:spLocks noGrp="1"/>
          </p:cNvSpPr>
          <p:nvPr>
            <p:ph type="ctrTitle"/>
          </p:nvPr>
        </p:nvSpPr>
        <p:spPr>
          <a:xfrm>
            <a:off x="1641314" y="77669"/>
            <a:ext cx="9144000" cy="696605"/>
          </a:xfrm>
        </p:spPr>
        <p:txBody>
          <a:bodyPr>
            <a:noAutofit/>
          </a:bodyPr>
          <a:lstStyle/>
          <a:p>
            <a:r>
              <a:rPr lang="it-IT" sz="3200" dirty="0"/>
              <a:t>1 Mappare servizi/interventi/prestazioni</a:t>
            </a:r>
          </a:p>
        </p:txBody>
      </p:sp>
      <p:sp>
        <p:nvSpPr>
          <p:cNvPr id="9" name="Titolo 1">
            <a:extLst>
              <a:ext uri="{FF2B5EF4-FFF2-40B4-BE49-F238E27FC236}">
                <a16:creationId xmlns:a16="http://schemas.microsoft.com/office/drawing/2014/main" id="{0D8FA4CC-A7AC-0990-6ED5-4EC56ECC69D3}"/>
              </a:ext>
            </a:extLst>
          </p:cNvPr>
          <p:cNvSpPr txBox="1">
            <a:spLocks/>
          </p:cNvSpPr>
          <p:nvPr/>
        </p:nvSpPr>
        <p:spPr>
          <a:xfrm>
            <a:off x="1272604" y="4305334"/>
            <a:ext cx="9144000" cy="6966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endParaRPr lang="it-IT" sz="2000" dirty="0"/>
          </a:p>
        </p:txBody>
      </p:sp>
      <p:pic>
        <p:nvPicPr>
          <p:cNvPr id="11" name="Picture 9">
            <a:extLst>
              <a:ext uri="{FF2B5EF4-FFF2-40B4-BE49-F238E27FC236}">
                <a16:creationId xmlns:a16="http://schemas.microsoft.com/office/drawing/2014/main" id="{C11ECC8D-2DE3-CCAF-F523-3D7B7DFD5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053"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Rettangolo 16">
            <a:extLst>
              <a:ext uri="{FF2B5EF4-FFF2-40B4-BE49-F238E27FC236}">
                <a16:creationId xmlns:a16="http://schemas.microsoft.com/office/drawing/2014/main" id="{D156EBD3-CBFC-7FBD-DA32-F850C3BA51CA}"/>
              </a:ext>
            </a:extLst>
          </p:cNvPr>
          <p:cNvSpPr/>
          <p:nvPr/>
        </p:nvSpPr>
        <p:spPr>
          <a:xfrm>
            <a:off x="1142418" y="3692834"/>
            <a:ext cx="10141791" cy="530043"/>
          </a:xfrm>
          <a:prstGeom prst="rect">
            <a:avLst/>
          </a:prstGeom>
          <a:solidFill>
            <a:schemeClr val="accent1">
              <a:alpha val="8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Funzionamento «mappatura di servizi, opportunità e risorse» priorità 10, fattibilità 7 (scala da 1 a 14)</a:t>
            </a:r>
          </a:p>
        </p:txBody>
      </p:sp>
      <p:sp>
        <p:nvSpPr>
          <p:cNvPr id="19" name="Rettangolo 18">
            <a:extLst>
              <a:ext uri="{FF2B5EF4-FFF2-40B4-BE49-F238E27FC236}">
                <a16:creationId xmlns:a16="http://schemas.microsoft.com/office/drawing/2014/main" id="{0347260C-6B22-8379-B04A-0C001D1C3850}"/>
              </a:ext>
            </a:extLst>
          </p:cNvPr>
          <p:cNvSpPr/>
          <p:nvPr/>
        </p:nvSpPr>
        <p:spPr>
          <a:xfrm>
            <a:off x="1142418" y="964993"/>
            <a:ext cx="10141790" cy="2527539"/>
          </a:xfrm>
          <a:prstGeom prst="rect">
            <a:avLst/>
          </a:prstGeom>
          <a:solidFill>
            <a:srgbClr val="1B9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Sezione 9.5.3 «Il catalogo delle opportunità» </a:t>
            </a:r>
          </a:p>
          <a:p>
            <a:pPr algn="just"/>
            <a:r>
              <a:rPr lang="it-IT" dirty="0"/>
              <a:t>obiettivo verso cui tendere</a:t>
            </a:r>
          </a:p>
          <a:p>
            <a:pPr algn="just"/>
            <a:r>
              <a:rPr lang="it-IT" dirty="0"/>
              <a:t>dove uno cerca e trova</a:t>
            </a:r>
          </a:p>
          <a:p>
            <a:pPr algn="just"/>
            <a:r>
              <a:rPr lang="it-IT" dirty="0"/>
              <a:t>nessuno lo ha in maniera strutturata</a:t>
            </a:r>
          </a:p>
          <a:p>
            <a:pPr algn="just"/>
            <a:endParaRPr lang="it-IT" dirty="0"/>
          </a:p>
          <a:p>
            <a:pPr algn="just"/>
            <a:r>
              <a:rPr lang="it-IT" dirty="0"/>
              <a:t>9.5.2 «Le soluzioni artigianali»</a:t>
            </a:r>
          </a:p>
          <a:p>
            <a:pPr algn="just"/>
            <a:r>
              <a:rPr lang="it-IT" dirty="0"/>
              <a:t>«file Excel condivisi» per:</a:t>
            </a:r>
          </a:p>
          <a:p>
            <a:pPr marL="342900" indent="-342900" algn="just">
              <a:buFontTx/>
              <a:buChar char="-"/>
            </a:pPr>
            <a:r>
              <a:rPr lang="it-IT" dirty="0"/>
              <a:t>consentire lo scambio di informazioni </a:t>
            </a:r>
          </a:p>
          <a:p>
            <a:pPr marL="342900" indent="-342900" algn="just">
              <a:buFontTx/>
              <a:buChar char="-"/>
            </a:pPr>
            <a:r>
              <a:rPr lang="it-IT" dirty="0"/>
              <a:t>tenere traccia dell’andamento dei progetti personalizzati</a:t>
            </a:r>
          </a:p>
        </p:txBody>
      </p:sp>
      <p:sp>
        <p:nvSpPr>
          <p:cNvPr id="4" name="Sottotitolo 2">
            <a:extLst>
              <a:ext uri="{FF2B5EF4-FFF2-40B4-BE49-F238E27FC236}">
                <a16:creationId xmlns:a16="http://schemas.microsoft.com/office/drawing/2014/main" id="{B57973E9-FCD5-871C-F394-C554277D2DAC}"/>
              </a:ext>
            </a:extLst>
          </p:cNvPr>
          <p:cNvSpPr txBox="1">
            <a:spLocks/>
          </p:cNvSpPr>
          <p:nvPr/>
        </p:nvSpPr>
        <p:spPr>
          <a:xfrm>
            <a:off x="1142418" y="4423179"/>
            <a:ext cx="10141790" cy="867915"/>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200" dirty="0"/>
              <a:t>Quali sono le informazioni di cui necessita l’équipe multidisciplinare</a:t>
            </a:r>
          </a:p>
          <a:p>
            <a:r>
              <a:rPr lang="it-IT" sz="2200" dirty="0"/>
              <a:t>(progetti, requisiti, attività, indennità, ecc.)? </a:t>
            </a:r>
          </a:p>
        </p:txBody>
      </p:sp>
      <p:pic>
        <p:nvPicPr>
          <p:cNvPr id="5" name="Immagine 4">
            <a:extLst>
              <a:ext uri="{FF2B5EF4-FFF2-40B4-BE49-F238E27FC236}">
                <a16:creationId xmlns:a16="http://schemas.microsoft.com/office/drawing/2014/main" id="{107C1397-6567-AE69-FDCF-72E04370F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4894" y="5609159"/>
            <a:ext cx="1484670" cy="779145"/>
          </a:xfrm>
          <a:prstGeom prst="rect">
            <a:avLst/>
          </a:prstGeom>
        </p:spPr>
      </p:pic>
    </p:spTree>
    <p:extLst>
      <p:ext uri="{BB962C8B-B14F-4D97-AF65-F5344CB8AC3E}">
        <p14:creationId xmlns:p14="http://schemas.microsoft.com/office/powerpoint/2010/main" val="2819641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BCB2A-B8B5-F0E0-ED8B-A6AE57AD8C57}"/>
            </a:ext>
          </a:extLst>
        </p:cNvPr>
        <p:cNvGrpSpPr/>
        <p:nvPr/>
      </p:nvGrpSpPr>
      <p:grpSpPr>
        <a:xfrm>
          <a:off x="0" y="0"/>
          <a:ext cx="0" cy="0"/>
          <a:chOff x="0" y="0"/>
          <a:chExt cx="0" cy="0"/>
        </a:xfrm>
      </p:grpSpPr>
      <p:pic>
        <p:nvPicPr>
          <p:cNvPr id="12" name="Immagine 11">
            <a:extLst>
              <a:ext uri="{FF2B5EF4-FFF2-40B4-BE49-F238E27FC236}">
                <a16:creationId xmlns:a16="http://schemas.microsoft.com/office/drawing/2014/main" id="{38033469-496F-879A-4040-2D85A02B3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96D0977E-BFEB-3E7E-9CB8-8CA0B4B30B08}"/>
              </a:ext>
            </a:extLst>
          </p:cNvPr>
          <p:cNvSpPr>
            <a:spLocks noGrp="1"/>
          </p:cNvSpPr>
          <p:nvPr>
            <p:ph type="ctrTitle"/>
          </p:nvPr>
        </p:nvSpPr>
        <p:spPr>
          <a:xfrm>
            <a:off x="1524000" y="398260"/>
            <a:ext cx="9144000" cy="696605"/>
          </a:xfrm>
        </p:spPr>
        <p:txBody>
          <a:bodyPr>
            <a:noAutofit/>
          </a:bodyPr>
          <a:lstStyle/>
          <a:p>
            <a:r>
              <a:rPr lang="it-IT" sz="3200" dirty="0"/>
              <a:t>2 Mappare le risorse della comunità</a:t>
            </a:r>
          </a:p>
        </p:txBody>
      </p:sp>
      <p:sp>
        <p:nvSpPr>
          <p:cNvPr id="3" name="Sottotitolo 2">
            <a:extLst>
              <a:ext uri="{FF2B5EF4-FFF2-40B4-BE49-F238E27FC236}">
                <a16:creationId xmlns:a16="http://schemas.microsoft.com/office/drawing/2014/main" id="{89B020A7-D08A-F99A-23C4-D9A38B7894A9}"/>
              </a:ext>
            </a:extLst>
          </p:cNvPr>
          <p:cNvSpPr>
            <a:spLocks noGrp="1"/>
          </p:cNvSpPr>
          <p:nvPr>
            <p:ph type="subTitle" idx="1"/>
          </p:nvPr>
        </p:nvSpPr>
        <p:spPr>
          <a:xfrm>
            <a:off x="1184967" y="3827619"/>
            <a:ext cx="10141791" cy="1373890"/>
          </a:xfrm>
        </p:spPr>
        <p:txBody>
          <a:bodyPr>
            <a:noAutofit/>
          </a:bodyPr>
          <a:lstStyle/>
          <a:p>
            <a:r>
              <a:rPr lang="it-IT" sz="2200" dirty="0"/>
              <a:t>La comunità è il «</a:t>
            </a:r>
            <a:r>
              <a:rPr lang="it-IT" sz="2200" i="1" dirty="0"/>
              <a:t>luogo della prossimità</a:t>
            </a:r>
            <a:r>
              <a:rPr lang="it-IT" sz="2200" dirty="0"/>
              <a:t>», </a:t>
            </a:r>
            <a:r>
              <a:rPr lang="it-IT" sz="2200" i="1" dirty="0"/>
              <a:t>dove</a:t>
            </a:r>
            <a:r>
              <a:rPr lang="it-IT" sz="2200" dirty="0"/>
              <a:t> si sperimentano relazioni ed esperienze; è il «</a:t>
            </a:r>
            <a:r>
              <a:rPr lang="it-IT" sz="2200" i="1" dirty="0"/>
              <a:t>luogo del possibile</a:t>
            </a:r>
            <a:r>
              <a:rPr lang="it-IT" sz="2200" dirty="0"/>
              <a:t>», </a:t>
            </a:r>
            <a:r>
              <a:rPr lang="it-IT" sz="2200" i="1" dirty="0"/>
              <a:t>dove</a:t>
            </a:r>
            <a:r>
              <a:rPr lang="it-IT" sz="2200" dirty="0"/>
              <a:t> si svolgono attività, si sviluppano opportunità per la riattivazione e la ripartenza; è il «luogo della fiducia» dove si sprigionano energie e motivazioni.</a:t>
            </a:r>
          </a:p>
          <a:p>
            <a:r>
              <a:rPr lang="it-IT" sz="2200" dirty="0"/>
              <a:t>Contesti e risorse comunitarie sono spesso poco conosciute.</a:t>
            </a:r>
          </a:p>
        </p:txBody>
      </p:sp>
      <p:pic>
        <p:nvPicPr>
          <p:cNvPr id="6" name="Picture 9">
            <a:extLst>
              <a:ext uri="{FF2B5EF4-FFF2-40B4-BE49-F238E27FC236}">
                <a16:creationId xmlns:a16="http://schemas.microsoft.com/office/drawing/2014/main" id="{273AF8C6-3885-26F8-B99E-15DF82E7C2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969"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ttangolo 10">
            <a:extLst>
              <a:ext uri="{FF2B5EF4-FFF2-40B4-BE49-F238E27FC236}">
                <a16:creationId xmlns:a16="http://schemas.microsoft.com/office/drawing/2014/main" id="{8D689AF5-4DFB-FD66-CC63-396C7F7A0105}"/>
              </a:ext>
            </a:extLst>
          </p:cNvPr>
          <p:cNvSpPr/>
          <p:nvPr/>
        </p:nvSpPr>
        <p:spPr>
          <a:xfrm>
            <a:off x="1184968" y="1318799"/>
            <a:ext cx="10141791" cy="2018632"/>
          </a:xfrm>
          <a:prstGeom prst="rect">
            <a:avLst/>
          </a:prstGeom>
          <a:solidFill>
            <a:schemeClr val="accent1">
              <a:alpha val="8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1° semestre CDP 2026 </a:t>
            </a:r>
          </a:p>
          <a:p>
            <a:pPr algn="just"/>
            <a:r>
              <a:rPr lang="it-IT" dirty="0"/>
              <a:t>«</a:t>
            </a:r>
            <a:r>
              <a:rPr lang="it-IT" b="1" dirty="0"/>
              <a:t>Accesso unificato e riduzione della asimmetrie: principi ispiratori, traiettorie possibili. Pratiche e funzionamenti a confronto verso un sistema integrato di accesso</a:t>
            </a:r>
            <a:r>
              <a:rPr lang="it-IT" dirty="0"/>
              <a:t>»</a:t>
            </a:r>
          </a:p>
          <a:p>
            <a:pPr algn="just"/>
            <a:endParaRPr lang="it-IT" dirty="0"/>
          </a:p>
          <a:p>
            <a:pPr algn="just"/>
            <a:r>
              <a:rPr lang="it-IT" dirty="0"/>
              <a:t>Cosa manca o occorre potenziare/sviluppare? </a:t>
            </a:r>
            <a:r>
              <a:rPr lang="it-IT" b="1" dirty="0"/>
              <a:t>Mappatura</a:t>
            </a:r>
            <a:r>
              <a:rPr lang="it-IT" dirty="0"/>
              <a:t> completa, aggiornata e condivisa di risorse, servizi ed opportunità</a:t>
            </a:r>
          </a:p>
        </p:txBody>
      </p:sp>
      <p:pic>
        <p:nvPicPr>
          <p:cNvPr id="8" name="Immagine 7">
            <a:extLst>
              <a:ext uri="{FF2B5EF4-FFF2-40B4-BE49-F238E27FC236}">
                <a16:creationId xmlns:a16="http://schemas.microsoft.com/office/drawing/2014/main" id="{70C21C8D-61B4-7D79-BD9E-74C5FEF97E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1222" y="5609159"/>
            <a:ext cx="1484670" cy="779145"/>
          </a:xfrm>
          <a:prstGeom prst="rect">
            <a:avLst/>
          </a:prstGeom>
        </p:spPr>
      </p:pic>
    </p:spTree>
    <p:extLst>
      <p:ext uri="{BB962C8B-B14F-4D97-AF65-F5344CB8AC3E}">
        <p14:creationId xmlns:p14="http://schemas.microsoft.com/office/powerpoint/2010/main" val="1183936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F37E1-CB52-D902-FF0E-9440FA180233}"/>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C6FCD0DB-1509-3C23-E3E8-F989C9355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6" name="Sottotitolo 2">
            <a:extLst>
              <a:ext uri="{FF2B5EF4-FFF2-40B4-BE49-F238E27FC236}">
                <a16:creationId xmlns:a16="http://schemas.microsoft.com/office/drawing/2014/main" id="{3C54C156-DC9A-6102-1BEB-632FEE79EB18}"/>
              </a:ext>
            </a:extLst>
          </p:cNvPr>
          <p:cNvSpPr txBox="1">
            <a:spLocks/>
          </p:cNvSpPr>
          <p:nvPr/>
        </p:nvSpPr>
        <p:spPr>
          <a:xfrm>
            <a:off x="1838267" y="5611786"/>
            <a:ext cx="9144000" cy="4039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200" dirty="0"/>
              <a:t>«</a:t>
            </a:r>
          </a:p>
        </p:txBody>
      </p:sp>
      <p:pic>
        <p:nvPicPr>
          <p:cNvPr id="9" name="Picture 9">
            <a:extLst>
              <a:ext uri="{FF2B5EF4-FFF2-40B4-BE49-F238E27FC236}">
                <a16:creationId xmlns:a16="http://schemas.microsoft.com/office/drawing/2014/main" id="{8E547D95-BCC8-53A1-5FED-1D2DC15668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053"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Rettangolo 14">
            <a:extLst>
              <a:ext uri="{FF2B5EF4-FFF2-40B4-BE49-F238E27FC236}">
                <a16:creationId xmlns:a16="http://schemas.microsoft.com/office/drawing/2014/main" id="{B0C113D1-A74E-6D6C-4461-BE9769C9CAED}"/>
              </a:ext>
            </a:extLst>
          </p:cNvPr>
          <p:cNvSpPr/>
          <p:nvPr/>
        </p:nvSpPr>
        <p:spPr>
          <a:xfrm>
            <a:off x="1064442" y="1697648"/>
            <a:ext cx="10141791" cy="3462703"/>
          </a:xfrm>
          <a:prstGeom prst="rect">
            <a:avLst/>
          </a:prstGeom>
          <a:solidFill>
            <a:srgbClr val="D4E5A9">
              <a:alpha val="81000"/>
            </a:srgbClr>
          </a:solidFill>
          <a:ln>
            <a:solidFill>
              <a:srgbClr val="115C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Questa fase storica è caratterizzata dalla </a:t>
            </a:r>
            <a:r>
              <a:rPr lang="it-IT" b="1" dirty="0">
                <a:solidFill>
                  <a:schemeClr val="tx1"/>
                </a:solidFill>
              </a:rPr>
              <a:t>necessità di districarsi nelle possibili sovrapposizioni tra misure e di comprendere i differenti piani d’intervento, per individuare auspicabili fattori di complementarità e integrazione</a:t>
            </a:r>
            <a:r>
              <a:rPr lang="it-IT" dirty="0">
                <a:solidFill>
                  <a:schemeClr val="tx1"/>
                </a:solidFill>
              </a:rPr>
              <a:t>. […] </a:t>
            </a:r>
          </a:p>
          <a:p>
            <a:pPr algn="just"/>
            <a:r>
              <a:rPr lang="it-IT" dirty="0">
                <a:solidFill>
                  <a:schemeClr val="tx1"/>
                </a:solidFill>
              </a:rPr>
              <a:t>L’obiettivo è fortemente strategico perché si pone nell’ottica di contribuire all’impostazione di programmazioni e progettazioni capaci di valorizzare tutte le opportunità a disposizione per cercare di rispondere ai bisogni delle persone e delle comunità, attraverso l’attivazione di interventi appropriati, che razionalizzano l’impiego di risorse evitando doppi finanziamenti e favorendo il coinvolgimento di attori pubblici e privati. </a:t>
            </a:r>
          </a:p>
          <a:p>
            <a:pPr algn="just"/>
            <a:endParaRPr lang="it-IT" dirty="0">
              <a:solidFill>
                <a:schemeClr val="tx1"/>
              </a:solidFill>
            </a:endParaRPr>
          </a:p>
          <a:p>
            <a:pPr algn="just"/>
            <a:r>
              <a:rPr lang="it-IT" sz="1500" dirty="0">
                <a:solidFill>
                  <a:schemeClr val="tx1"/>
                </a:solidFill>
              </a:rPr>
              <a:t>F. Grassi, A. De Conno  </a:t>
            </a:r>
            <a:r>
              <a:rPr lang="it-IT" sz="1500" i="1" dirty="0">
                <a:solidFill>
                  <a:schemeClr val="tx1"/>
                </a:solidFill>
              </a:rPr>
              <a:t>Verso la costruzione di un sistema integrato per l’inclusione sociale e lavorativa. Opportunità, strumenti e risorse</a:t>
            </a:r>
            <a:r>
              <a:rPr lang="it-IT" sz="1500" dirty="0">
                <a:solidFill>
                  <a:schemeClr val="tx1"/>
                </a:solidFill>
              </a:rPr>
              <a:t>, Federsanità, p.3</a:t>
            </a:r>
          </a:p>
        </p:txBody>
      </p:sp>
      <p:sp>
        <p:nvSpPr>
          <p:cNvPr id="16" name="Titolo 1">
            <a:extLst>
              <a:ext uri="{FF2B5EF4-FFF2-40B4-BE49-F238E27FC236}">
                <a16:creationId xmlns:a16="http://schemas.microsoft.com/office/drawing/2014/main" id="{22D48204-80EC-2C85-3D84-A1051585AA71}"/>
              </a:ext>
            </a:extLst>
          </p:cNvPr>
          <p:cNvSpPr txBox="1">
            <a:spLocks/>
          </p:cNvSpPr>
          <p:nvPr/>
        </p:nvSpPr>
        <p:spPr>
          <a:xfrm>
            <a:off x="1563338" y="656139"/>
            <a:ext cx="9144000" cy="6966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3200" dirty="0"/>
              <a:t>3a Mappare i fondi e le risorse economiche a disposizione delle équipe multidisciplinari</a:t>
            </a:r>
          </a:p>
        </p:txBody>
      </p:sp>
      <p:pic>
        <p:nvPicPr>
          <p:cNvPr id="3" name="Immagine 2">
            <a:extLst>
              <a:ext uri="{FF2B5EF4-FFF2-40B4-BE49-F238E27FC236}">
                <a16:creationId xmlns:a16="http://schemas.microsoft.com/office/drawing/2014/main" id="{AE2F5BD3-E625-36C0-3F6B-46D3BC31D2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1222" y="5609159"/>
            <a:ext cx="1484670" cy="779145"/>
          </a:xfrm>
          <a:prstGeom prst="rect">
            <a:avLst/>
          </a:prstGeom>
        </p:spPr>
      </p:pic>
    </p:spTree>
    <p:extLst>
      <p:ext uri="{BB962C8B-B14F-4D97-AF65-F5344CB8AC3E}">
        <p14:creationId xmlns:p14="http://schemas.microsoft.com/office/powerpoint/2010/main" val="3111389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52766-8EA8-76A4-0266-A8AAFA523F55}"/>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4381B27E-C94D-2D0E-2AAB-590EF6338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pic>
        <p:nvPicPr>
          <p:cNvPr id="8" name="Picture 9">
            <a:extLst>
              <a:ext uri="{FF2B5EF4-FFF2-40B4-BE49-F238E27FC236}">
                <a16:creationId xmlns:a16="http://schemas.microsoft.com/office/drawing/2014/main" id="{52089E78-A2BD-F7B4-D073-BE30C394C5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053" y="5691698"/>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Rettangolo 11">
            <a:extLst>
              <a:ext uri="{FF2B5EF4-FFF2-40B4-BE49-F238E27FC236}">
                <a16:creationId xmlns:a16="http://schemas.microsoft.com/office/drawing/2014/main" id="{4ACC77A9-4B5E-AF93-BE3E-2DF2CD16FD3B}"/>
              </a:ext>
            </a:extLst>
          </p:cNvPr>
          <p:cNvSpPr/>
          <p:nvPr/>
        </p:nvSpPr>
        <p:spPr>
          <a:xfrm>
            <a:off x="1025104" y="1463061"/>
            <a:ext cx="10141791" cy="3931878"/>
          </a:xfrm>
          <a:prstGeom prst="rect">
            <a:avLst/>
          </a:prstGeom>
          <a:solidFill>
            <a:srgbClr val="D4E5A9"/>
          </a:solidFill>
          <a:ln>
            <a:solidFill>
              <a:srgbClr val="115C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solidFill>
                  <a:schemeClr val="tx1"/>
                </a:solidFill>
              </a:rPr>
              <a:t>La logica del "</a:t>
            </a:r>
            <a:r>
              <a:rPr lang="it-IT" i="1" dirty="0">
                <a:solidFill>
                  <a:schemeClr val="tx1"/>
                </a:solidFill>
              </a:rPr>
              <a:t>multifondo</a:t>
            </a:r>
            <a:r>
              <a:rPr lang="it-IT" dirty="0">
                <a:solidFill>
                  <a:schemeClr val="tx1"/>
                </a:solidFill>
              </a:rPr>
              <a:t>" invita ad attrezzarsi per essere capaci di avere una lettura d'insieme, capace di integrare, ottimizzare, valorizzare i singoli progetti secondo una </a:t>
            </a:r>
            <a:r>
              <a:rPr lang="it-IT" b="1" dirty="0">
                <a:solidFill>
                  <a:schemeClr val="tx1"/>
                </a:solidFill>
              </a:rPr>
              <a:t>visione strategica </a:t>
            </a:r>
            <a:r>
              <a:rPr lang="it-IT" dirty="0">
                <a:solidFill>
                  <a:schemeClr val="tx1"/>
                </a:solidFill>
              </a:rPr>
              <a:t>che può dare slancio alla programmazione in ambito sociale e sociosanitario. A tal fine è necessario addentrarsi tra gli elementi di maggiore prossimità tra le varie misure e districarsi tra le peculiarità delle specifiche fonti di finanziamento: le differenze e, talvolta, le rigidità di regolamenti inerenti le modalità di rendicontazione e le spese ammissibili sono da conoscere e rispettare.</a:t>
            </a:r>
          </a:p>
          <a:p>
            <a:pPr algn="just"/>
            <a:endParaRPr lang="it-IT" dirty="0">
              <a:solidFill>
                <a:schemeClr val="tx1"/>
              </a:solidFill>
            </a:endParaRPr>
          </a:p>
          <a:p>
            <a:pPr algn="just"/>
            <a:r>
              <a:rPr lang="it-IT" dirty="0">
                <a:solidFill>
                  <a:schemeClr val="tx1"/>
                </a:solidFill>
              </a:rPr>
              <a:t>La "</a:t>
            </a:r>
            <a:r>
              <a:rPr lang="it-IT" i="1" dirty="0">
                <a:solidFill>
                  <a:schemeClr val="tx1"/>
                </a:solidFill>
              </a:rPr>
              <a:t>messa a sistema</a:t>
            </a:r>
            <a:r>
              <a:rPr lang="it-IT" dirty="0">
                <a:solidFill>
                  <a:schemeClr val="tx1"/>
                </a:solidFill>
              </a:rPr>
              <a:t>" delle opportunità […] porterà a razionalizzare l'utilizzo delle risorse, arrivando a </a:t>
            </a:r>
            <a:r>
              <a:rPr lang="it-IT" b="1" dirty="0">
                <a:solidFill>
                  <a:schemeClr val="tx1"/>
                </a:solidFill>
              </a:rPr>
              <a:t>soddisfare bisogni e necessità di un numero maggiore di persone </a:t>
            </a:r>
            <a:r>
              <a:rPr lang="it-IT" dirty="0">
                <a:solidFill>
                  <a:schemeClr val="tx1"/>
                </a:solidFill>
              </a:rPr>
              <a:t>rispetto a quanto potrebbe essere fatto semplicemente sommando quanto previsto dalle singole misure/progettualità</a:t>
            </a:r>
          </a:p>
          <a:p>
            <a:pPr algn="just"/>
            <a:endParaRPr lang="it-IT" dirty="0">
              <a:solidFill>
                <a:schemeClr val="tx1"/>
              </a:solidFill>
            </a:endParaRPr>
          </a:p>
          <a:p>
            <a:pPr algn="just"/>
            <a:endParaRPr lang="it-IT" dirty="0">
              <a:solidFill>
                <a:schemeClr val="tx1"/>
              </a:solidFill>
            </a:endParaRPr>
          </a:p>
          <a:p>
            <a:pPr algn="just"/>
            <a:r>
              <a:rPr lang="it-IT" sz="1500" dirty="0">
                <a:solidFill>
                  <a:schemeClr val="tx1"/>
                </a:solidFill>
              </a:rPr>
              <a:t>F. Grassi, A. De Conno  </a:t>
            </a:r>
            <a:r>
              <a:rPr lang="it-IT" sz="1500" i="1" dirty="0">
                <a:solidFill>
                  <a:schemeClr val="tx1"/>
                </a:solidFill>
              </a:rPr>
              <a:t>Verso la costruzione di un sistema integrato per l’inclusione sociale e lavorativa. Opportunità, strumenti e risorse</a:t>
            </a:r>
            <a:r>
              <a:rPr lang="it-IT" sz="1500" dirty="0">
                <a:solidFill>
                  <a:schemeClr val="tx1"/>
                </a:solidFill>
              </a:rPr>
              <a:t>, Federsanità, p.7 e 28</a:t>
            </a:r>
          </a:p>
        </p:txBody>
      </p:sp>
      <p:sp>
        <p:nvSpPr>
          <p:cNvPr id="13" name="Titolo 1">
            <a:extLst>
              <a:ext uri="{FF2B5EF4-FFF2-40B4-BE49-F238E27FC236}">
                <a16:creationId xmlns:a16="http://schemas.microsoft.com/office/drawing/2014/main" id="{C07BD073-9AA5-14E0-36B6-3EE098D82E84}"/>
              </a:ext>
            </a:extLst>
          </p:cNvPr>
          <p:cNvSpPr>
            <a:spLocks noGrp="1"/>
          </p:cNvSpPr>
          <p:nvPr>
            <p:ph type="ctrTitle"/>
          </p:nvPr>
        </p:nvSpPr>
        <p:spPr>
          <a:xfrm>
            <a:off x="1563338" y="656139"/>
            <a:ext cx="9144000" cy="696605"/>
          </a:xfrm>
        </p:spPr>
        <p:txBody>
          <a:bodyPr>
            <a:noAutofit/>
          </a:bodyPr>
          <a:lstStyle/>
          <a:p>
            <a:r>
              <a:rPr lang="it-IT" sz="3200" dirty="0"/>
              <a:t>3b Mappare i fondi e le risorse economiche a disposizione delle équipe multidisciplinari</a:t>
            </a:r>
          </a:p>
        </p:txBody>
      </p:sp>
      <p:pic>
        <p:nvPicPr>
          <p:cNvPr id="3" name="Immagine 2">
            <a:extLst>
              <a:ext uri="{FF2B5EF4-FFF2-40B4-BE49-F238E27FC236}">
                <a16:creationId xmlns:a16="http://schemas.microsoft.com/office/drawing/2014/main" id="{4D33696B-F9D4-EA78-C173-7118C4718B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1222" y="5609159"/>
            <a:ext cx="1484670" cy="779145"/>
          </a:xfrm>
          <a:prstGeom prst="rect">
            <a:avLst/>
          </a:prstGeom>
        </p:spPr>
      </p:pic>
    </p:spTree>
    <p:extLst>
      <p:ext uri="{BB962C8B-B14F-4D97-AF65-F5344CB8AC3E}">
        <p14:creationId xmlns:p14="http://schemas.microsoft.com/office/powerpoint/2010/main" val="165894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136B-3DC4-ED3B-8CC6-080A421C8D6F}"/>
            </a:ext>
          </a:extLst>
        </p:cNvPr>
        <p:cNvGrpSpPr/>
        <p:nvPr/>
      </p:nvGrpSpPr>
      <p:grpSpPr>
        <a:xfrm>
          <a:off x="0" y="0"/>
          <a:ext cx="0" cy="0"/>
          <a:chOff x="0" y="0"/>
          <a:chExt cx="0" cy="0"/>
        </a:xfrm>
      </p:grpSpPr>
      <p:pic>
        <p:nvPicPr>
          <p:cNvPr id="11" name="Immagine 10">
            <a:extLst>
              <a:ext uri="{FF2B5EF4-FFF2-40B4-BE49-F238E27FC236}">
                <a16:creationId xmlns:a16="http://schemas.microsoft.com/office/drawing/2014/main" id="{2077DCE9-B417-F738-C19D-8370FB543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2335" y="-1842966"/>
            <a:ext cx="4191718" cy="4134409"/>
          </a:xfrm>
          <a:prstGeom prst="rect">
            <a:avLst/>
          </a:prstGeom>
        </p:spPr>
      </p:pic>
      <p:sp>
        <p:nvSpPr>
          <p:cNvPr id="2" name="Titolo 1">
            <a:extLst>
              <a:ext uri="{FF2B5EF4-FFF2-40B4-BE49-F238E27FC236}">
                <a16:creationId xmlns:a16="http://schemas.microsoft.com/office/drawing/2014/main" id="{15EA7C62-475C-9278-153B-DFC3CDD69C0F}"/>
              </a:ext>
            </a:extLst>
          </p:cNvPr>
          <p:cNvSpPr>
            <a:spLocks noGrp="1"/>
          </p:cNvSpPr>
          <p:nvPr>
            <p:ph type="ctrTitle"/>
          </p:nvPr>
        </p:nvSpPr>
        <p:spPr>
          <a:xfrm>
            <a:off x="1524000" y="171734"/>
            <a:ext cx="9144000" cy="696605"/>
          </a:xfrm>
        </p:spPr>
        <p:txBody>
          <a:bodyPr>
            <a:noAutofit/>
          </a:bodyPr>
          <a:lstStyle/>
          <a:p>
            <a:r>
              <a:rPr lang="it-IT" sz="3200" dirty="0"/>
              <a:t>Perché serve la mappatura?</a:t>
            </a:r>
          </a:p>
        </p:txBody>
      </p:sp>
      <p:graphicFrame>
        <p:nvGraphicFramePr>
          <p:cNvPr id="8" name="Diagramma 7">
            <a:extLst>
              <a:ext uri="{FF2B5EF4-FFF2-40B4-BE49-F238E27FC236}">
                <a16:creationId xmlns:a16="http://schemas.microsoft.com/office/drawing/2014/main" id="{D3D11BF6-0106-659F-7142-5A76FD71C06C}"/>
              </a:ext>
            </a:extLst>
          </p:cNvPr>
          <p:cNvGraphicFramePr/>
          <p:nvPr>
            <p:extLst>
              <p:ext uri="{D42A27DB-BD31-4B8C-83A1-F6EECF244321}">
                <p14:modId xmlns:p14="http://schemas.microsoft.com/office/powerpoint/2010/main" val="674848629"/>
              </p:ext>
            </p:extLst>
          </p:nvPr>
        </p:nvGraphicFramePr>
        <p:xfrm>
          <a:off x="1253612" y="2342292"/>
          <a:ext cx="6236951" cy="27808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9">
            <a:extLst>
              <a:ext uri="{FF2B5EF4-FFF2-40B4-BE49-F238E27FC236}">
                <a16:creationId xmlns:a16="http://schemas.microsoft.com/office/drawing/2014/main" id="{9C5FEC7D-9DF9-49A1-CFA9-4EC63381D6A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2053" y="5873421"/>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ttangolo 4">
            <a:extLst>
              <a:ext uri="{FF2B5EF4-FFF2-40B4-BE49-F238E27FC236}">
                <a16:creationId xmlns:a16="http://schemas.microsoft.com/office/drawing/2014/main" id="{53247168-94F8-C146-714C-5BD8D42CBB88}"/>
              </a:ext>
            </a:extLst>
          </p:cNvPr>
          <p:cNvSpPr/>
          <p:nvPr/>
        </p:nvSpPr>
        <p:spPr>
          <a:xfrm>
            <a:off x="1253612" y="868339"/>
            <a:ext cx="9886335" cy="1473953"/>
          </a:xfrm>
          <a:prstGeom prst="rect">
            <a:avLst/>
          </a:prstGeom>
          <a:solidFill>
            <a:srgbClr val="1B9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dirty="0"/>
              <a:t>Sezione 9.6  «I percorsi di attivazione tra esperienze locali e tensioni di sistema»</a:t>
            </a:r>
          </a:p>
          <a:p>
            <a:pPr algn="just"/>
            <a:r>
              <a:rPr lang="it-IT" dirty="0"/>
              <a:t>L’équipe dotata di un catalogo delle opportunità può calibrare le proposte di attività contenute nelle progettazioni personalizzate secondo logiche graduali e ponderate, incrociando elementi inerenti la complessità del bisogno e le abilità delle persone con i requisiti e le caratteristiche di strumenti e progetti</a:t>
            </a:r>
          </a:p>
        </p:txBody>
      </p:sp>
      <p:graphicFrame>
        <p:nvGraphicFramePr>
          <p:cNvPr id="10" name="Diagramma 9">
            <a:extLst>
              <a:ext uri="{FF2B5EF4-FFF2-40B4-BE49-F238E27FC236}">
                <a16:creationId xmlns:a16="http://schemas.microsoft.com/office/drawing/2014/main" id="{9D29006D-398F-B988-E146-E2FF3442EBEB}"/>
              </a:ext>
            </a:extLst>
          </p:cNvPr>
          <p:cNvGraphicFramePr/>
          <p:nvPr>
            <p:extLst>
              <p:ext uri="{D42A27DB-BD31-4B8C-83A1-F6EECF244321}">
                <p14:modId xmlns:p14="http://schemas.microsoft.com/office/powerpoint/2010/main" val="865744231"/>
              </p:ext>
            </p:extLst>
          </p:nvPr>
        </p:nvGraphicFramePr>
        <p:xfrm>
          <a:off x="7670101" y="2384739"/>
          <a:ext cx="3469846" cy="208852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3" name="Diagramma 12">
            <a:extLst>
              <a:ext uri="{FF2B5EF4-FFF2-40B4-BE49-F238E27FC236}">
                <a16:creationId xmlns:a16="http://schemas.microsoft.com/office/drawing/2014/main" id="{AA663F1B-5482-FEE6-FFB9-2D88977181E1}"/>
              </a:ext>
            </a:extLst>
          </p:cNvPr>
          <p:cNvGraphicFramePr/>
          <p:nvPr>
            <p:extLst>
              <p:ext uri="{D42A27DB-BD31-4B8C-83A1-F6EECF244321}">
                <p14:modId xmlns:p14="http://schemas.microsoft.com/office/powerpoint/2010/main" val="2513247405"/>
              </p:ext>
            </p:extLst>
          </p:nvPr>
        </p:nvGraphicFramePr>
        <p:xfrm>
          <a:off x="3184777" y="5438835"/>
          <a:ext cx="3228549" cy="869171"/>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pSp>
        <p:nvGrpSpPr>
          <p:cNvPr id="14" name="Gruppo 13">
            <a:extLst>
              <a:ext uri="{FF2B5EF4-FFF2-40B4-BE49-F238E27FC236}">
                <a16:creationId xmlns:a16="http://schemas.microsoft.com/office/drawing/2014/main" id="{4F2741DB-B5BB-74C8-588F-554EA137A28D}"/>
              </a:ext>
            </a:extLst>
          </p:cNvPr>
          <p:cNvGrpSpPr/>
          <p:nvPr/>
        </p:nvGrpSpPr>
        <p:grpSpPr>
          <a:xfrm>
            <a:off x="4020717" y="5911776"/>
            <a:ext cx="3469846" cy="774490"/>
            <a:chOff x="0" y="733499"/>
            <a:chExt cx="3469846" cy="1348067"/>
          </a:xfrm>
        </p:grpSpPr>
        <p:sp>
          <p:nvSpPr>
            <p:cNvPr id="15" name="Rettangolo 14">
              <a:extLst>
                <a:ext uri="{FF2B5EF4-FFF2-40B4-BE49-F238E27FC236}">
                  <a16:creationId xmlns:a16="http://schemas.microsoft.com/office/drawing/2014/main" id="{8AEDC9FD-CE72-A661-5EDA-A53D2F5D16BC}"/>
                </a:ext>
              </a:extLst>
            </p:cNvPr>
            <p:cNvSpPr/>
            <p:nvPr/>
          </p:nvSpPr>
          <p:spPr>
            <a:xfrm>
              <a:off x="0" y="784554"/>
              <a:ext cx="3469846" cy="129701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it-IT"/>
            </a:p>
          </p:txBody>
        </p:sp>
        <p:sp>
          <p:nvSpPr>
            <p:cNvPr id="16" name="CasellaDiTesto 15">
              <a:extLst>
                <a:ext uri="{FF2B5EF4-FFF2-40B4-BE49-F238E27FC236}">
                  <a16:creationId xmlns:a16="http://schemas.microsoft.com/office/drawing/2014/main" id="{5912E83F-FB19-691B-41A0-8F70B7EE922C}"/>
                </a:ext>
              </a:extLst>
            </p:cNvPr>
            <p:cNvSpPr txBox="1"/>
            <p:nvPr/>
          </p:nvSpPr>
          <p:spPr>
            <a:xfrm>
              <a:off x="0" y="733499"/>
              <a:ext cx="3469846" cy="12970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t-IT" dirty="0"/>
                <a:t>Amplia e valorizza le risorse del territorio</a:t>
              </a:r>
              <a:endParaRPr lang="it-IT" sz="1800" kern="1200" dirty="0"/>
            </a:p>
          </p:txBody>
        </p:sp>
      </p:grpSp>
      <p:grpSp>
        <p:nvGrpSpPr>
          <p:cNvPr id="17" name="Gruppo 16">
            <a:extLst>
              <a:ext uri="{FF2B5EF4-FFF2-40B4-BE49-F238E27FC236}">
                <a16:creationId xmlns:a16="http://schemas.microsoft.com/office/drawing/2014/main" id="{4D1701FA-01EB-CF01-9A67-A6EBC6AF47D1}"/>
              </a:ext>
            </a:extLst>
          </p:cNvPr>
          <p:cNvGrpSpPr/>
          <p:nvPr/>
        </p:nvGrpSpPr>
        <p:grpSpPr>
          <a:xfrm>
            <a:off x="4020717" y="5174048"/>
            <a:ext cx="3469846" cy="777600"/>
            <a:chOff x="0" y="6954"/>
            <a:chExt cx="3469846" cy="777600"/>
          </a:xfrm>
          <a:solidFill>
            <a:srgbClr val="115C8C"/>
          </a:solidFill>
        </p:grpSpPr>
        <p:sp>
          <p:nvSpPr>
            <p:cNvPr id="18" name="Rettangolo 17">
              <a:extLst>
                <a:ext uri="{FF2B5EF4-FFF2-40B4-BE49-F238E27FC236}">
                  <a16:creationId xmlns:a16="http://schemas.microsoft.com/office/drawing/2014/main" id="{61A11FDC-895F-8C39-92EE-4B88224AD3ED}"/>
                </a:ext>
              </a:extLst>
            </p:cNvPr>
            <p:cNvSpPr/>
            <p:nvPr/>
          </p:nvSpPr>
          <p:spPr>
            <a:xfrm>
              <a:off x="0" y="6954"/>
              <a:ext cx="3469846" cy="777600"/>
            </a:xfrm>
            <a:prstGeom prst="rect">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it-IT"/>
            </a:p>
          </p:txBody>
        </p:sp>
        <p:sp>
          <p:nvSpPr>
            <p:cNvPr id="19" name="CasellaDiTesto 18">
              <a:extLst>
                <a:ext uri="{FF2B5EF4-FFF2-40B4-BE49-F238E27FC236}">
                  <a16:creationId xmlns:a16="http://schemas.microsoft.com/office/drawing/2014/main" id="{0C98C077-8A71-D748-F6BE-1E3E0560C148}"/>
                </a:ext>
              </a:extLst>
            </p:cNvPr>
            <p:cNvSpPr txBox="1"/>
            <p:nvPr/>
          </p:nvSpPr>
          <p:spPr>
            <a:xfrm>
              <a:off x="0" y="6954"/>
              <a:ext cx="3469846" cy="7776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it-IT" sz="1800" kern="1200" dirty="0"/>
                <a:t>Rete</a:t>
              </a:r>
            </a:p>
          </p:txBody>
        </p:sp>
      </p:grpSp>
      <p:pic>
        <p:nvPicPr>
          <p:cNvPr id="4" name="Immagine 3">
            <a:extLst>
              <a:ext uri="{FF2B5EF4-FFF2-40B4-BE49-F238E27FC236}">
                <a16:creationId xmlns:a16="http://schemas.microsoft.com/office/drawing/2014/main" id="{5913437C-E4BB-8B4A-3EA6-3D0FE718F87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05024" y="5790882"/>
            <a:ext cx="1484670" cy="779145"/>
          </a:xfrm>
          <a:prstGeom prst="rect">
            <a:avLst/>
          </a:prstGeom>
        </p:spPr>
      </p:pic>
    </p:spTree>
    <p:extLst>
      <p:ext uri="{BB962C8B-B14F-4D97-AF65-F5344CB8AC3E}">
        <p14:creationId xmlns:p14="http://schemas.microsoft.com/office/powerpoint/2010/main" val="622793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9A8AB-EBE7-5066-5AE3-F696A254E1F8}"/>
            </a:ext>
          </a:extLst>
        </p:cNvPr>
        <p:cNvGrpSpPr/>
        <p:nvPr/>
      </p:nvGrpSpPr>
      <p:grpSpPr>
        <a:xfrm>
          <a:off x="0" y="0"/>
          <a:ext cx="0" cy="0"/>
          <a:chOff x="0" y="0"/>
          <a:chExt cx="0" cy="0"/>
        </a:xfrm>
      </p:grpSpPr>
      <p:pic>
        <p:nvPicPr>
          <p:cNvPr id="11" name="Immagine 10">
            <a:extLst>
              <a:ext uri="{FF2B5EF4-FFF2-40B4-BE49-F238E27FC236}">
                <a16:creationId xmlns:a16="http://schemas.microsoft.com/office/drawing/2014/main" id="{14028400-206B-C802-D210-761034CD70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417229">
            <a:off x="10220663" y="-2392695"/>
            <a:ext cx="4191718" cy="4134409"/>
          </a:xfrm>
          <a:prstGeom prst="rect">
            <a:avLst/>
          </a:prstGeom>
        </p:spPr>
      </p:pic>
      <p:sp>
        <p:nvSpPr>
          <p:cNvPr id="2" name="Titolo 1">
            <a:extLst>
              <a:ext uri="{FF2B5EF4-FFF2-40B4-BE49-F238E27FC236}">
                <a16:creationId xmlns:a16="http://schemas.microsoft.com/office/drawing/2014/main" id="{229D6436-E5B3-50DA-8A0A-981ED1DF7463}"/>
              </a:ext>
            </a:extLst>
          </p:cNvPr>
          <p:cNvSpPr>
            <a:spLocks noGrp="1"/>
          </p:cNvSpPr>
          <p:nvPr>
            <p:ph type="ctrTitle"/>
          </p:nvPr>
        </p:nvSpPr>
        <p:spPr>
          <a:xfrm>
            <a:off x="1563338" y="213616"/>
            <a:ext cx="9144000" cy="696605"/>
          </a:xfrm>
        </p:spPr>
        <p:txBody>
          <a:bodyPr>
            <a:noAutofit/>
          </a:bodyPr>
          <a:lstStyle/>
          <a:p>
            <a:r>
              <a:rPr lang="it-IT" sz="3200" dirty="0"/>
              <a:t>Obiettivi e proposta di lavoro</a:t>
            </a:r>
          </a:p>
        </p:txBody>
      </p:sp>
      <p:sp>
        <p:nvSpPr>
          <p:cNvPr id="3" name="Sottotitolo 2">
            <a:extLst>
              <a:ext uri="{FF2B5EF4-FFF2-40B4-BE49-F238E27FC236}">
                <a16:creationId xmlns:a16="http://schemas.microsoft.com/office/drawing/2014/main" id="{949F85E5-7921-6E1D-840E-DC802CDAA922}"/>
              </a:ext>
            </a:extLst>
          </p:cNvPr>
          <p:cNvSpPr>
            <a:spLocks noGrp="1"/>
          </p:cNvSpPr>
          <p:nvPr>
            <p:ph type="subTitle" idx="1"/>
          </p:nvPr>
        </p:nvSpPr>
        <p:spPr>
          <a:xfrm>
            <a:off x="1563338" y="2463211"/>
            <a:ext cx="9144000" cy="1833095"/>
          </a:xfrm>
        </p:spPr>
        <p:txBody>
          <a:bodyPr>
            <a:normAutofit/>
          </a:bodyPr>
          <a:lstStyle/>
          <a:p>
            <a:pPr algn="just"/>
            <a:r>
              <a:rPr lang="it-IT" sz="2000" dirty="0"/>
              <a:t>Attivare un processo partecipativo, di scambio di dubbi, esperienze, idee</a:t>
            </a:r>
          </a:p>
          <a:p>
            <a:pPr algn="just"/>
            <a:r>
              <a:rPr lang="it-IT" sz="2000" dirty="0"/>
              <a:t>Condividere bisogni su un piano «ideale» (cosa avete – cosa vi manca – cosa servirebbe per…)</a:t>
            </a:r>
          </a:p>
          <a:p>
            <a:pPr algn="just"/>
            <a:r>
              <a:rPr lang="it-IT" sz="2000" dirty="0"/>
              <a:t>Stimolare riflessioni su linee e indirizzi, temi e contenuti, infrastruttura tecnologica e modalità di implementazione/aggiornamento</a:t>
            </a:r>
          </a:p>
          <a:p>
            <a:pPr algn="just"/>
            <a:endParaRPr lang="it-IT" sz="2000" dirty="0"/>
          </a:p>
          <a:p>
            <a:pPr algn="just"/>
            <a:endParaRPr lang="it-IT" sz="2000" dirty="0"/>
          </a:p>
        </p:txBody>
      </p:sp>
      <p:pic>
        <p:nvPicPr>
          <p:cNvPr id="6" name="Picture 9">
            <a:extLst>
              <a:ext uri="{FF2B5EF4-FFF2-40B4-BE49-F238E27FC236}">
                <a16:creationId xmlns:a16="http://schemas.microsoft.com/office/drawing/2014/main" id="{B3F44292-E86D-7CC6-D726-956F03F9A7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2053" y="5927122"/>
            <a:ext cx="1022570" cy="696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Sottotitolo 2">
            <a:extLst>
              <a:ext uri="{FF2B5EF4-FFF2-40B4-BE49-F238E27FC236}">
                <a16:creationId xmlns:a16="http://schemas.microsoft.com/office/drawing/2014/main" id="{A2603F0B-DA42-23DC-5B61-2931D360A29F}"/>
              </a:ext>
            </a:extLst>
          </p:cNvPr>
          <p:cNvSpPr txBox="1">
            <a:spLocks/>
          </p:cNvSpPr>
          <p:nvPr/>
        </p:nvSpPr>
        <p:spPr>
          <a:xfrm>
            <a:off x="1052053" y="1166302"/>
            <a:ext cx="10087894" cy="10633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200" b="1" dirty="0"/>
              <a:t>Costruire insieme lo strumento toscano per mappare risorse e opportunità del territorio, considerando elementi di governance, sostenibilità e tenuta nel tempo.</a:t>
            </a:r>
          </a:p>
          <a:p>
            <a:pPr algn="l"/>
            <a:endParaRPr lang="it-IT" sz="2200" dirty="0"/>
          </a:p>
        </p:txBody>
      </p:sp>
      <p:sp>
        <p:nvSpPr>
          <p:cNvPr id="8" name="Sottotitolo 2">
            <a:extLst>
              <a:ext uri="{FF2B5EF4-FFF2-40B4-BE49-F238E27FC236}">
                <a16:creationId xmlns:a16="http://schemas.microsoft.com/office/drawing/2014/main" id="{17675923-341F-564E-7877-0828B16B0F74}"/>
              </a:ext>
            </a:extLst>
          </p:cNvPr>
          <p:cNvSpPr txBox="1">
            <a:spLocks/>
          </p:cNvSpPr>
          <p:nvPr/>
        </p:nvSpPr>
        <p:spPr>
          <a:xfrm>
            <a:off x="1052053" y="4607710"/>
            <a:ext cx="10087894" cy="6966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200" b="1" dirty="0"/>
              <a:t>I contributi raccolti nei 3 laboratori saranno analizzati ed elaborati fino ad arrivare alla realizzazione di uno strumento da porre all’attenzione delle comunità professionali coinvolte</a:t>
            </a:r>
          </a:p>
          <a:p>
            <a:pPr algn="l"/>
            <a:endParaRPr lang="it-IT" sz="2200" dirty="0"/>
          </a:p>
        </p:txBody>
      </p:sp>
      <p:pic>
        <p:nvPicPr>
          <p:cNvPr id="5" name="Immagine 4">
            <a:extLst>
              <a:ext uri="{FF2B5EF4-FFF2-40B4-BE49-F238E27FC236}">
                <a16:creationId xmlns:a16="http://schemas.microsoft.com/office/drawing/2014/main" id="{05DEC4C5-0D04-C4C6-6E8F-7B11679BE6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1222" y="5844583"/>
            <a:ext cx="1484670" cy="779145"/>
          </a:xfrm>
          <a:prstGeom prst="rect">
            <a:avLst/>
          </a:prstGeom>
        </p:spPr>
      </p:pic>
    </p:spTree>
    <p:extLst>
      <p:ext uri="{BB962C8B-B14F-4D97-AF65-F5344CB8AC3E}">
        <p14:creationId xmlns:p14="http://schemas.microsoft.com/office/powerpoint/2010/main" val="336226777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TotalTime>
  <Words>2025</Words>
  <Application>Microsoft Office PowerPoint</Application>
  <PresentationFormat>Widescreen</PresentationFormat>
  <Paragraphs>129</Paragraphs>
  <Slides>12</Slides>
  <Notes>9</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12</vt:i4>
      </vt:variant>
    </vt:vector>
  </HeadingPairs>
  <TitlesOfParts>
    <vt:vector size="17" baseType="lpstr">
      <vt:lpstr>Aptos</vt:lpstr>
      <vt:lpstr>Aptos Display</vt:lpstr>
      <vt:lpstr>Aptos Narrow</vt:lpstr>
      <vt:lpstr>Arial</vt:lpstr>
      <vt:lpstr>Tema di Office</vt:lpstr>
      <vt:lpstr>Mappare le risorse e le opportunità del territorio. Verso la costruzione di strumenti condivisi per il lavoro di équipe</vt:lpstr>
      <vt:lpstr>I laboratori del 2° semestre 2026</vt:lpstr>
      <vt:lpstr>Un bisogno condiviso </vt:lpstr>
      <vt:lpstr>La mappatura in alcuni documenti di riferimento delle nostre comunità professionali</vt:lpstr>
      <vt:lpstr>La mappatura in alcuni documenti di riferimento delle nostre comunità professionali</vt:lpstr>
      <vt:lpstr>Presentazione standard di PowerPoint</vt:lpstr>
      <vt:lpstr>1 Mappare servizi/interventi/prestazioni</vt:lpstr>
      <vt:lpstr>2 Mappare le risorse della comunità</vt:lpstr>
      <vt:lpstr>Presentazione standard di PowerPoint</vt:lpstr>
      <vt:lpstr>3b Mappare i fondi e le risorse economiche a disposizione delle équipe multidisciplinari</vt:lpstr>
      <vt:lpstr>Perché serve la mappatura?</vt:lpstr>
      <vt:lpstr>Obiettivi e proposta di lavoro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Federico Grassi</dc:creator>
  <cp:lastModifiedBy>Gennaro Evangelista</cp:lastModifiedBy>
  <cp:revision>3</cp:revision>
  <dcterms:created xsi:type="dcterms:W3CDTF">2026-10-02T07:08:26Z</dcterms:created>
  <dcterms:modified xsi:type="dcterms:W3CDTF">2026-10-02T15:46:56Z</dcterms:modified>
</cp:coreProperties>
</file>